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tags/tag1.xml" ContentType="application/vnd.openxmlformats-officedocument.presentationml.tags+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5"/>
  </p:notesMasterIdLst>
  <p:sldIdLst>
    <p:sldId id="260" r:id="rId2"/>
    <p:sldId id="259" r:id="rId3"/>
    <p:sldId id="265" r:id="rId4"/>
    <p:sldId id="266" r:id="rId5"/>
    <p:sldId id="268" r:id="rId6"/>
    <p:sldId id="269" r:id="rId7"/>
    <p:sldId id="270" r:id="rId8"/>
    <p:sldId id="271" r:id="rId9"/>
    <p:sldId id="272" r:id="rId10"/>
    <p:sldId id="273" r:id="rId11"/>
    <p:sldId id="276" r:id="rId12"/>
    <p:sldId id="274"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41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50" d="100"/>
          <a:sy n="50" d="100"/>
        </p:scale>
        <p:origin x="36"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C90FB-724F-413F-A7A2-74B3121ADFAC}"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164B080D-1B06-4E3F-9A6E-F695571ADE8B}">
      <dgm:prSet/>
      <dgm:spPr/>
      <dgm:t>
        <a:bodyPr/>
        <a:lstStyle/>
        <a:p>
          <a:r>
            <a:rPr lang="en-US" dirty="0"/>
            <a:t>Public schools in Argentina are free, and attendance is required, though quality education varies greatly by location.  Public school teachers are underpaid and often attendance at public schools can be inconsistent due to teacher work strikes.  Private or subsidized (partially funded) schools are more reliable, and are attended by middle and upper class families.  Some families living in rural areas cannot afford to send their children to school, as they require their help working in the fields.  </a:t>
          </a:r>
        </a:p>
      </dgm:t>
    </dgm:pt>
    <dgm:pt modelId="{5AED4C88-3CC6-46EA-8CC2-3B67C0ECCC3D}" type="parTrans" cxnId="{73DCBBF8-AB73-4CAA-AAEF-F024FB9891C0}">
      <dgm:prSet/>
      <dgm:spPr/>
      <dgm:t>
        <a:bodyPr/>
        <a:lstStyle/>
        <a:p>
          <a:endParaRPr lang="en-US"/>
        </a:p>
      </dgm:t>
    </dgm:pt>
    <dgm:pt modelId="{0A2CE923-A22C-4237-A65B-93AD3E4CB49A}" type="sibTrans" cxnId="{73DCBBF8-AB73-4CAA-AAEF-F024FB9891C0}">
      <dgm:prSet/>
      <dgm:spPr/>
      <dgm:t>
        <a:bodyPr/>
        <a:lstStyle/>
        <a:p>
          <a:endParaRPr lang="en-US"/>
        </a:p>
      </dgm:t>
    </dgm:pt>
    <dgm:pt modelId="{599C80EF-CEEF-483B-ACAC-A20C37DAE9E3}" type="pres">
      <dgm:prSet presAssocID="{60AC90FB-724F-413F-A7A2-74B3121ADFAC}" presName="Name0" presStyleCnt="0">
        <dgm:presLayoutVars>
          <dgm:dir/>
          <dgm:resizeHandles val="exact"/>
        </dgm:presLayoutVars>
      </dgm:prSet>
      <dgm:spPr/>
    </dgm:pt>
    <dgm:pt modelId="{A7E1E630-F172-408F-BE73-7C776C63D582}" type="pres">
      <dgm:prSet presAssocID="{164B080D-1B06-4E3F-9A6E-F695571ADE8B}" presName="node" presStyleLbl="node1" presStyleIdx="0" presStyleCnt="1" custLinFactNeighborX="-49" custLinFactNeighborY="-18604">
        <dgm:presLayoutVars>
          <dgm:bulletEnabled val="1"/>
        </dgm:presLayoutVars>
      </dgm:prSet>
      <dgm:spPr/>
    </dgm:pt>
  </dgm:ptLst>
  <dgm:cxnLst>
    <dgm:cxn modelId="{2F46C695-E48A-465E-8968-48BC86DA8EAA}" type="presOf" srcId="{164B080D-1B06-4E3F-9A6E-F695571ADE8B}" destId="{A7E1E630-F172-408F-BE73-7C776C63D582}" srcOrd="0" destOrd="0" presId="urn:microsoft.com/office/officeart/2005/8/layout/process1"/>
    <dgm:cxn modelId="{8250B5CB-C890-4D75-8956-F8BF95FCFE03}" type="presOf" srcId="{60AC90FB-724F-413F-A7A2-74B3121ADFAC}" destId="{599C80EF-CEEF-483B-ACAC-A20C37DAE9E3}" srcOrd="0" destOrd="0" presId="urn:microsoft.com/office/officeart/2005/8/layout/process1"/>
    <dgm:cxn modelId="{73DCBBF8-AB73-4CAA-AAEF-F024FB9891C0}" srcId="{60AC90FB-724F-413F-A7A2-74B3121ADFAC}" destId="{164B080D-1B06-4E3F-9A6E-F695571ADE8B}" srcOrd="0" destOrd="0" parTransId="{5AED4C88-3CC6-46EA-8CC2-3B67C0ECCC3D}" sibTransId="{0A2CE923-A22C-4237-A65B-93AD3E4CB49A}"/>
    <dgm:cxn modelId="{BE316493-72BC-431D-BFA7-34D04F851A37}" type="presParOf" srcId="{599C80EF-CEEF-483B-ACAC-A20C37DAE9E3}" destId="{A7E1E630-F172-408F-BE73-7C776C63D582}"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1E630-F172-408F-BE73-7C776C63D582}">
      <dsp:nvSpPr>
        <dsp:cNvPr id="0" name=""/>
        <dsp:cNvSpPr/>
      </dsp:nvSpPr>
      <dsp:spPr>
        <a:xfrm>
          <a:off x="0" y="0"/>
          <a:ext cx="3827391" cy="36958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Public schools in Argentina are free, and attendance is required, though quality education varies greatly by location.  Public school teachers are underpaid and often attendance at public schools can be inconsistent due to teacher work strikes.  Private or subsidized (partially funded) schools are more reliable, and are attended by middle and upper class families.  Some families living in rural areas cannot afford to send their children to school, as they require their help working in the fields.  </a:t>
          </a:r>
        </a:p>
      </dsp:txBody>
      <dsp:txXfrm>
        <a:off x="108247" y="108247"/>
        <a:ext cx="3610897" cy="34793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in"/>
          <inkml:channel name="T" type="integer" max="2.14748E9" units="dev"/>
        </inkml:traceFormat>
        <inkml:channelProperties>
          <inkml:channelProperty channel="X" name="resolution" value="830.80627" units="1/cm"/>
          <inkml:channelProperty channel="Y" name="resolution" value="526.3775" units="1/cm"/>
          <inkml:channelProperty channel="F" name="resolution" value="41.73807" units="1/in"/>
          <inkml:channelProperty channel="T" name="resolution" value="1" units="1/dev"/>
        </inkml:channelProperties>
      </inkml:inkSource>
      <inkml:timestamp xml:id="ts0" timeString="2017-05-15T17:25:15.454"/>
    </inkml:context>
    <inkml:brush xml:id="br0">
      <inkml:brushProperty name="width" value="0.05292" units="cm"/>
      <inkml:brushProperty name="height" value="0.05292" units="cm"/>
      <inkml:brushProperty name="color" value="#FF0000"/>
    </inkml:brush>
  </inkml:definitions>
  <inkml:trace contextRef="#ctx0" brushRef="#br0">32745 17595 512 0,'0'0'0'0,"-31"0"0"0,-4-33 0 16,3 1 0 0,32-34 0-16,-34 66 0 15,34-67 0-15</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1T14:20:52.323"/>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1T15:11:23.418"/>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1T15:14:15.669"/>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1T15:14:17.172"/>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1T15:18:35.898"/>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5:41:59.955"/>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6:09:30.719"/>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6:27:37.121"/>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6:27:58.684"/>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7:40:21.179"/>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in"/>
          <inkml:channel name="T" type="integer" max="2.14748E9" units="dev"/>
        </inkml:traceFormat>
        <inkml:channelProperties>
          <inkml:channelProperty channel="X" name="resolution" value="830.80627" units="1/cm"/>
          <inkml:channelProperty channel="Y" name="resolution" value="526.3775" units="1/cm"/>
          <inkml:channelProperty channel="F" name="resolution" value="41.73807" units="1/in"/>
          <inkml:channelProperty channel="T" name="resolution" value="1" units="1/dev"/>
        </inkml:channelProperties>
      </inkml:inkSource>
      <inkml:timestamp xml:id="ts0" timeString="2017-05-15T17:27:09.125"/>
    </inkml:context>
    <inkml:brush xml:id="br0">
      <inkml:brushProperty name="width" value="0.05292" units="cm"/>
      <inkml:brushProperty name="height" value="0.05292" units="cm"/>
      <inkml:brushProperty name="color" value="#FF0000"/>
    </inkml:brush>
  </inkml:definitions>
  <inkml:trace contextRef="#ctx0" brushRef="#br0">33275 17000 512 0,'0'0'0'16,"-33"-32"0"-16,33 32 0 16,-66-34 0-16,32 1 0 15,2 1 0-15</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7:40:22.083"/>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7:40:24.935"/>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5:41:59.955"/>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6:54:24.317"/>
    </inkml:context>
    <inkml:brush xml:id="br0">
      <inkml:brushProperty name="width" value="0.05" units="cm"/>
      <inkml:brushProperty name="height" value="0.05" units="cm"/>
      <inkml:brushProperty name="fitToCurve" value="1"/>
    </inkml:brush>
  </inkml:definitions>
  <inkml:trace contextRef="#ctx0" brushRef="#br0">0 0 0,'53'0'125</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5:41:59.955"/>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6:02:59.156"/>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6:02:59.75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6:03:00.342"/>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6:03:01.846"/>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7:34:34.175"/>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18T13:02:19.978"/>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4T17:35:24.195"/>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18T19:45:37.46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1T14:18:34.485"/>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1T14:18:35.164"/>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1T14:18:35.58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1T14:18:49.904"/>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37.78598" units="1/cm"/>
          <inkml:channelProperty channel="Y" name="resolution" value="37.83251" units="1/cm"/>
          <inkml:channelProperty channel="T" name="resolution" value="1" units="1/dev"/>
        </inkml:channelProperties>
      </inkml:inkSource>
      <inkml:timestamp xml:id="ts0" timeString="2018-05-21T14:20:03.624"/>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FACE2-C7E6-4AE6-8148-1D0DA3A02557}"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5E5F4-3DA6-4CA5-9EB3-BBB264B5664B}" type="slidenum">
              <a:rPr lang="en-US" smtClean="0"/>
              <a:t>‹#›</a:t>
            </a:fld>
            <a:endParaRPr lang="en-US"/>
          </a:p>
        </p:txBody>
      </p:sp>
    </p:spTree>
    <p:extLst>
      <p:ext uri="{BB962C8B-B14F-4D97-AF65-F5344CB8AC3E}">
        <p14:creationId xmlns:p14="http://schemas.microsoft.com/office/powerpoint/2010/main" val="304236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12854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029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D62726E-379B-B349-9EED-81ED093FA806}" type="datetimeFigureOut">
              <a:rPr lang="en-US" smtClean="0"/>
              <a:pPr/>
              <a:t>5/21/2018</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69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170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DFA1846-DA80-1C48-A609-854EA85C59AD}" type="datetimeFigureOut">
              <a:rPr lang="en-US" smtClean="0"/>
              <a:pPr/>
              <a:t>5/21/2018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04028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780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5/21/2018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014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5/21/2018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195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5/21/2018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235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931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639922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9B482E8-6E0E-1B4F-B1FD-C69DB9E858D9}" type="datetimeFigureOut">
              <a:rPr lang="en-US" smtClean="0"/>
              <a:pPr/>
              <a:t>5/21/2018</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703933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6.png"/><Relationship Id="rId3" Type="http://schemas.openxmlformats.org/officeDocument/2006/relationships/image" Target="../media/image10.emf"/><Relationship Id="rId7" Type="http://schemas.openxmlformats.org/officeDocument/2006/relationships/diagramQuickStyle" Target="../diagrams/quickStyle1.xml"/><Relationship Id="rId12" Type="http://schemas.openxmlformats.org/officeDocument/2006/relationships/image" Target="../media/image15.svg"/><Relationship Id="rId2" Type="http://schemas.openxmlformats.org/officeDocument/2006/relationships/customXml" Target="../ink/ink15.xml"/><Relationship Id="rId16" Type="http://schemas.openxmlformats.org/officeDocument/2006/relationships/customXml" Target="../ink/ink18.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4.png"/><Relationship Id="rId5" Type="http://schemas.openxmlformats.org/officeDocument/2006/relationships/diagramData" Target="../diagrams/data1.xml"/><Relationship Id="rId15" Type="http://schemas.openxmlformats.org/officeDocument/2006/relationships/customXml" Target="../ink/ink17.xml"/><Relationship Id="rId10" Type="http://schemas.openxmlformats.org/officeDocument/2006/relationships/image" Target="../media/image13.jpg"/><Relationship Id="rId4" Type="http://schemas.openxmlformats.org/officeDocument/2006/relationships/customXml" Target="../ink/ink16.xml"/><Relationship Id="rId9" Type="http://schemas.microsoft.com/office/2007/relationships/diagramDrawing" Target="../diagrams/drawing1.xml"/><Relationship Id="rId14"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19.png"/><Relationship Id="rId7" Type="http://schemas.openxmlformats.org/officeDocument/2006/relationships/customXml" Target="../ink/ink20.xml"/><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customXml" Target="../ink/ink19.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0.emf"/><Relationship Id="rId7" Type="http://schemas.openxmlformats.org/officeDocument/2006/relationships/image" Target="../media/image23.png"/><Relationship Id="rId2" Type="http://schemas.openxmlformats.org/officeDocument/2006/relationships/customXml" Target="../ink/ink22.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emf"/><Relationship Id="rId4" Type="http://schemas.openxmlformats.org/officeDocument/2006/relationships/customXml" Target="../ink/ink23.xml"/></Relationships>
</file>

<file path=ppt/slides/_rels/slide13.xml.rels><?xml version="1.0" encoding="UTF-8" standalone="yes"?>
<Relationships xmlns="http://schemas.openxmlformats.org/package/2006/relationships"><Relationship Id="rId8" Type="http://schemas.openxmlformats.org/officeDocument/2006/relationships/customXml" Target="../ink/ink28.xml"/><Relationship Id="rId13" Type="http://schemas.openxmlformats.org/officeDocument/2006/relationships/image" Target="../media/image28.png"/><Relationship Id="rId3" Type="http://schemas.openxmlformats.org/officeDocument/2006/relationships/customXml" Target="../ink/ink24.xml"/><Relationship Id="rId7" Type="http://schemas.openxmlformats.org/officeDocument/2006/relationships/customXml" Target="../ink/ink27.xml"/><Relationship Id="rId12" Type="http://schemas.openxmlformats.org/officeDocument/2006/relationships/image" Target="../media/image27.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customXml" Target="../ink/ink26.xml"/><Relationship Id="rId11" Type="http://schemas.openxmlformats.org/officeDocument/2006/relationships/image" Target="../media/image26.png"/><Relationship Id="rId5" Type="http://schemas.openxmlformats.org/officeDocument/2006/relationships/customXml" Target="../ink/ink25.xml"/><Relationship Id="rId10" Type="http://schemas.openxmlformats.org/officeDocument/2006/relationships/customXml" Target="../ink/ink30.xml"/><Relationship Id="rId4" Type="http://schemas.openxmlformats.org/officeDocument/2006/relationships/image" Target="../media/image10.emf"/><Relationship Id="rId9" Type="http://schemas.openxmlformats.org/officeDocument/2006/relationships/customXml" Target="../ink/ink29.xml"/><Relationship Id="rId1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j2xe7R5YfbAhWp34MKHTG5CVsQjRx6BAgBEAU&amp;url=https://www.agfg.com.au/blog/post/south-india-the-land-of-spices&amp;psig=AOvVaw1KS_JlGuHxluBtiXPihnO5&amp;ust=1526476337435478"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hyperlink" Target="https://www.google.com/url?sa=i&amp;source=images&amp;cd=&amp;cad=rja&amp;uact=8&amp;ved=2ahUKEwj2xe7R5YfbAhWp34MKHTG5CVsQjRx6BAgBEAU&amp;url=https://www.agfg.com.au/blog/post/south-india-the-land-of-spices&amp;psig=AOvVaw1KS_JlGuHxluBtiXPihnO5&amp;ust=152647633743547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3.xml"/><Relationship Id="rId1" Type="http://schemas.openxmlformats.org/officeDocument/2006/relationships/slideLayout" Target="../slideLayouts/slideLayout7.xml"/><Relationship Id="rId5" Type="http://schemas.openxmlformats.org/officeDocument/2006/relationships/customXml" Target="../ink/ink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10.emf"/><Relationship Id="rId7" Type="http://schemas.openxmlformats.org/officeDocument/2006/relationships/customXml" Target="../ink/ink9.xml"/><Relationship Id="rId2" Type="http://schemas.openxmlformats.org/officeDocument/2006/relationships/customXml" Target="../ink/ink5.xml"/><Relationship Id="rId1" Type="http://schemas.openxmlformats.org/officeDocument/2006/relationships/slideLayout" Target="../slideLayouts/slideLayout7.xml"/><Relationship Id="rId6" Type="http://schemas.openxmlformats.org/officeDocument/2006/relationships/customXml" Target="../ink/ink8.xml"/><Relationship Id="rId5" Type="http://schemas.openxmlformats.org/officeDocument/2006/relationships/customXml" Target="../ink/ink7.xml"/><Relationship Id="rId10" Type="http://schemas.openxmlformats.org/officeDocument/2006/relationships/image" Target="../media/image11.jpg"/><Relationship Id="rId4" Type="http://schemas.openxmlformats.org/officeDocument/2006/relationships/customXml" Target="../ink/ink6.xml"/><Relationship Id="rId9" Type="http://schemas.openxmlformats.org/officeDocument/2006/relationships/customXml" Target="../ink/ink11.xml"/></Relationships>
</file>

<file path=ppt/slides/_rels/slide9.xml.rels><?xml version="1.0" encoding="UTF-8" standalone="yes"?>
<Relationships xmlns="http://schemas.openxmlformats.org/package/2006/relationships"><Relationship Id="rId8" Type="http://schemas.openxmlformats.org/officeDocument/2006/relationships/hyperlink" Target="https://www.independent.co.uk/news/world/europe/sweden-military-conscription-draft-russia-balkan-threat-men-women-a7607411.html" TargetMode="External"/><Relationship Id="rId3" Type="http://schemas.openxmlformats.org/officeDocument/2006/relationships/image" Target="../media/image10.emf"/><Relationship Id="rId7" Type="http://schemas.openxmlformats.org/officeDocument/2006/relationships/hyperlink" Target="http://www.bbc.com/news/world-europe-39140100" TargetMode="External"/><Relationship Id="rId2" Type="http://schemas.openxmlformats.org/officeDocument/2006/relationships/customXml" Target="../ink/ink12.xml"/><Relationship Id="rId1" Type="http://schemas.openxmlformats.org/officeDocument/2006/relationships/slideLayout" Target="../slideLayouts/slideLayout7.xml"/><Relationship Id="rId6" Type="http://schemas.openxmlformats.org/officeDocument/2006/relationships/customXml" Target="../ink/ink14.xml"/><Relationship Id="rId5" Type="http://schemas.openxmlformats.org/officeDocument/2006/relationships/image" Target="../media/image12.jpg"/><Relationship Id="rId4" Type="http://schemas.openxmlformats.org/officeDocument/2006/relationships/customXml" Target="../ink/ink13.xml"/><Relationship Id="rId9" Type="http://schemas.openxmlformats.org/officeDocument/2006/relationships/hyperlink" Target="https://www.theatlantic.com/international/archive/2017/03/sweden-conscription/5185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63915" y="5878285"/>
            <a:ext cx="6128085" cy="747103"/>
          </a:xfrm>
        </p:spPr>
        <p:txBody>
          <a:bodyPr>
            <a:noAutofit/>
          </a:bodyPr>
          <a:lstStyle/>
          <a:p>
            <a:r>
              <a:rPr lang="en-US" sz="2800" b="1" dirty="0"/>
              <a:t>Chile-Physical map</a:t>
            </a:r>
          </a:p>
        </p:txBody>
      </p:sp>
      <p:sp>
        <p:nvSpPr>
          <p:cNvPr id="6" name="TextBox 5">
            <a:extLst>
              <a:ext uri="{C183D7F6-B498-43B3-948B-1728B52AA6E4}">
                <adec:decorative xmlns:adec="http://schemas.microsoft.com/office/drawing/2017/decorative" val="1"/>
              </a:ext>
            </a:extLst>
          </p:cNvPr>
          <p:cNvSpPr txBox="1"/>
          <p:nvPr/>
        </p:nvSpPr>
        <p:spPr>
          <a:xfrm>
            <a:off x="3102980" y="815325"/>
            <a:ext cx="8907717" cy="5509200"/>
          </a:xfrm>
          <a:prstGeom prst="rect">
            <a:avLst/>
          </a:prstGeom>
          <a:noFill/>
          <a:ln w="57150">
            <a:solidFill>
              <a:schemeClr val="tx1"/>
            </a:solidFill>
          </a:ln>
        </p:spPr>
        <p:txBody>
          <a:bodyPr wrap="square" rtlCol="0">
            <a:spAutoFit/>
          </a:bodyPr>
          <a:lstStyle/>
          <a:p>
            <a:r>
              <a:rPr lang="en-US" sz="3200" b="1" dirty="0"/>
              <a:t>This physical map of Chile shows the variety in terrain and land features of this South American </a:t>
            </a:r>
            <a:r>
              <a:rPr lang="en-US" sz="3200" b="1" dirty="0">
                <a:solidFill>
                  <a:schemeClr val="bg1"/>
                </a:solidFill>
              </a:rPr>
              <a:t>country.  The shape of the country is long and lean, bordering the southern Pacific Ocean. Coastal areas are flat and filled with many inlets and peninsulas.  The inner regions of the country </a:t>
            </a:r>
            <a:r>
              <a:rPr lang="en-US" sz="3200" b="1" dirty="0"/>
              <a:t>are very mountainous.  The mountain chain stretches nearly throughout the entire country.   The locator map at the bottom of the map shows the relative location of Chile within the continent of South America.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1" y="116305"/>
            <a:ext cx="2754054" cy="6625389"/>
          </a:xfrm>
          <a:prstGeom prst="rect">
            <a:avLst/>
          </a:prstGeom>
          <a:ln w="190500">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1740680" y="6262920"/>
              <a:ext cx="47880" cy="71640"/>
            </p14:xfrm>
          </p:contentPart>
        </mc:Choice>
        <mc:Fallback xmlns="">
          <p:pic>
            <p:nvPicPr>
              <p:cNvPr id="2" name="Ink 1"/>
              <p:cNvPicPr/>
              <p:nvPr/>
            </p:nvPicPr>
            <p:blipFill>
              <a:blip r:embed="rId4"/>
              <a:stretch>
                <a:fillRect/>
              </a:stretch>
            </p:blipFill>
            <p:spPr>
              <a:xfrm>
                <a:off x="11730960" y="6253560"/>
                <a:ext cx="66960" cy="90360"/>
              </a:xfrm>
              <a:prstGeom prst="rect">
                <a:avLst/>
              </a:prstGeom>
            </p:spPr>
          </p:pic>
        </mc:Fallback>
      </mc:AlternateContent>
    </p:spTree>
    <p:extLst>
      <p:ext uri="{BB962C8B-B14F-4D97-AF65-F5344CB8AC3E}">
        <p14:creationId xmlns:p14="http://schemas.microsoft.com/office/powerpoint/2010/main" val="2982753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5C24D6-834C-440A-A8AD-62DCE2944F24}"/>
              </a:ext>
            </a:extLst>
          </p:cNvPr>
          <p:cNvSpPr txBox="1"/>
          <p:nvPr/>
        </p:nvSpPr>
        <p:spPr>
          <a:xfrm>
            <a:off x="126124" y="58846"/>
            <a:ext cx="6369270" cy="6740307"/>
          </a:xfrm>
          <a:prstGeom prst="rect">
            <a:avLst/>
          </a:prstGeom>
          <a:solidFill>
            <a:srgbClr val="002060"/>
          </a:solidFill>
          <a:ln w="76200">
            <a:solidFill>
              <a:srgbClr val="C00000"/>
            </a:solidFill>
          </a:ln>
        </p:spPr>
        <p:txBody>
          <a:bodyPr wrap="square" rtlCol="0">
            <a:spAutoFit/>
          </a:bodyPr>
          <a:lstStyle/>
          <a:p>
            <a:r>
              <a:rPr lang="en-US" sz="2300" dirty="0"/>
              <a:t>In Argentina, children  are often the focus of the family.  In middle and upper class families children are expected to be successful in school, and families sacrifice time and money for the opportunity for children to earn an education.  Young adults typically live with their family well into adulthood, as housing can be expensive. </a:t>
            </a:r>
          </a:p>
          <a:p>
            <a:r>
              <a:rPr lang="en-US" sz="2300" dirty="0"/>
              <a:t>The roles of men and women within the family are changing, but traditionally men in Argentina work long hours into the evening to support their family, while women tend to manage household tasks and childcare.  </a:t>
            </a:r>
          </a:p>
          <a:p>
            <a:r>
              <a:rPr lang="en-US" sz="2300" dirty="0"/>
              <a:t>Equal pay and opportunity for women in the workforce remains a problem for Argentinians, and violence against women is also a major concern.  </a:t>
            </a:r>
          </a:p>
          <a:p>
            <a:r>
              <a:rPr lang="en-US" sz="2300" dirty="0"/>
              <a:t>The lifestyle and expected roles of individuals in Argentina varies depending on whether the family lives in an urban or rural area.  </a:t>
            </a:r>
          </a:p>
          <a:p>
            <a:endParaRPr lang="en-US"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16A8F733-35B9-4B7D-BBF9-741EC663BED7}"/>
                  </a:ext>
                </a:extLst>
              </p14:cNvPr>
              <p14:cNvContentPartPr/>
              <p14:nvPr/>
            </p14:nvContentPartPr>
            <p14:xfrm>
              <a:off x="4540581" y="2853422"/>
              <a:ext cx="360" cy="360"/>
            </p14:xfrm>
          </p:contentPart>
        </mc:Choice>
        <mc:Fallback>
          <p:pic>
            <p:nvPicPr>
              <p:cNvPr id="3" name="Ink 2">
                <a:extLst>
                  <a:ext uri="{FF2B5EF4-FFF2-40B4-BE49-F238E27FC236}">
                    <a16:creationId xmlns:a16="http://schemas.microsoft.com/office/drawing/2014/main" id="{16A8F733-35B9-4B7D-BBF9-741EC663BED7}"/>
                  </a:ext>
                </a:extLst>
              </p:cNvPr>
              <p:cNvPicPr/>
              <p:nvPr/>
            </p:nvPicPr>
            <p:blipFill>
              <a:blip r:embed="rId3"/>
              <a:stretch>
                <a:fillRect/>
              </a:stretch>
            </p:blipFill>
            <p:spPr>
              <a:xfrm>
                <a:off x="4531581" y="284442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C0C3E32-3B7C-4A98-9482-44ED22C6F164}"/>
                  </a:ext>
                </a:extLst>
              </p14:cNvPr>
              <p14:cNvContentPartPr/>
              <p14:nvPr/>
            </p14:nvContentPartPr>
            <p14:xfrm>
              <a:off x="4918941" y="5045102"/>
              <a:ext cx="360" cy="360"/>
            </p14:xfrm>
          </p:contentPart>
        </mc:Choice>
        <mc:Fallback>
          <p:pic>
            <p:nvPicPr>
              <p:cNvPr id="4" name="Ink 3">
                <a:extLst>
                  <a:ext uri="{FF2B5EF4-FFF2-40B4-BE49-F238E27FC236}">
                    <a16:creationId xmlns:a16="http://schemas.microsoft.com/office/drawing/2014/main" id="{CC0C3E32-3B7C-4A98-9482-44ED22C6F164}"/>
                  </a:ext>
                </a:extLst>
              </p:cNvPr>
              <p:cNvPicPr/>
              <p:nvPr/>
            </p:nvPicPr>
            <p:blipFill>
              <a:blip r:embed="rId3"/>
              <a:stretch>
                <a:fillRect/>
              </a:stretch>
            </p:blipFill>
            <p:spPr>
              <a:xfrm>
                <a:off x="4909941" y="5036102"/>
                <a:ext cx="18000" cy="18000"/>
              </a:xfrm>
              <a:prstGeom prst="rect">
                <a:avLst/>
              </a:prstGeom>
            </p:spPr>
          </p:pic>
        </mc:Fallback>
      </mc:AlternateContent>
      <p:graphicFrame>
        <p:nvGraphicFramePr>
          <p:cNvPr id="10" name="Diagram 9">
            <a:extLst>
              <a:ext uri="{FF2B5EF4-FFF2-40B4-BE49-F238E27FC236}">
                <a16:creationId xmlns:a16="http://schemas.microsoft.com/office/drawing/2014/main" id="{3BC0FF77-7200-456A-9089-E4197A7C1AEF}"/>
              </a:ext>
            </a:extLst>
          </p:cNvPr>
          <p:cNvGraphicFramePr/>
          <p:nvPr>
            <p:extLst>
              <p:ext uri="{D42A27DB-BD31-4B8C-83A1-F6EECF244321}">
                <p14:modId xmlns:p14="http://schemas.microsoft.com/office/powerpoint/2010/main" val="3136874093"/>
              </p:ext>
            </p:extLst>
          </p:nvPr>
        </p:nvGraphicFramePr>
        <p:xfrm>
          <a:off x="6743699" y="2057758"/>
          <a:ext cx="3831133" cy="39703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5">
            <a:extLst>
              <a:ext uri="{FF2B5EF4-FFF2-40B4-BE49-F238E27FC236}">
                <a16:creationId xmlns:a16="http://schemas.microsoft.com/office/drawing/2014/main" id="{6983DAE1-AD84-4257-92CC-6F082A1AA2F7}"/>
              </a:ext>
            </a:extLst>
          </p:cNvPr>
          <p:cNvSpPr/>
          <p:nvPr/>
        </p:nvSpPr>
        <p:spPr>
          <a:xfrm>
            <a:off x="5447543" y="829924"/>
            <a:ext cx="2592313" cy="1754326"/>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FAMILY </a:t>
            </a:r>
          </a:p>
          <a:p>
            <a:pPr algn="ct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Rectangle 6">
            <a:extLst>
              <a:ext uri="{FF2B5EF4-FFF2-40B4-BE49-F238E27FC236}">
                <a16:creationId xmlns:a16="http://schemas.microsoft.com/office/drawing/2014/main" id="{6680375B-6DCF-448A-91C7-57FDC7A761C3}"/>
              </a:ext>
            </a:extLst>
          </p:cNvPr>
          <p:cNvSpPr/>
          <p:nvPr/>
        </p:nvSpPr>
        <p:spPr>
          <a:xfrm>
            <a:off x="5288718" y="5996681"/>
            <a:ext cx="395781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EDUCATION</a:t>
            </a:r>
          </a:p>
        </p:txBody>
      </p:sp>
      <p:pic>
        <p:nvPicPr>
          <p:cNvPr id="9" name="Picture 8" descr="A group of young children sitting next to a child&#10;&#10;Description generated with high confidence">
            <a:extLst>
              <a:ext uri="{FF2B5EF4-FFF2-40B4-BE49-F238E27FC236}">
                <a16:creationId xmlns:a16="http://schemas.microsoft.com/office/drawing/2014/main" id="{CCACB599-5298-4907-B780-76E7A2D700B7}"/>
              </a:ext>
            </a:extLst>
          </p:cNvPr>
          <p:cNvPicPr>
            <a:picLocks noChangeAspect="1"/>
          </p:cNvPicPr>
          <p:nvPr/>
        </p:nvPicPr>
        <p:blipFill rotWithShape="1">
          <a:blip r:embed="rId10"/>
          <a:srcRect l="9477" r="20653" b="29407"/>
          <a:stretch/>
        </p:blipFill>
        <p:spPr>
          <a:xfrm>
            <a:off x="9534118" y="246563"/>
            <a:ext cx="2282695" cy="1811196"/>
          </a:xfrm>
          <a:prstGeom prst="rect">
            <a:avLst/>
          </a:prstGeom>
        </p:spPr>
      </p:pic>
      <p:pic>
        <p:nvPicPr>
          <p:cNvPr id="12" name="Graphic 11" descr="Books">
            <a:extLst>
              <a:ext uri="{FF2B5EF4-FFF2-40B4-BE49-F238E27FC236}">
                <a16:creationId xmlns:a16="http://schemas.microsoft.com/office/drawing/2014/main" id="{0A6ECD64-FC57-4B4D-A1EE-62617D736F7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18265" y="5045102"/>
            <a:ext cx="1233506" cy="1556566"/>
          </a:xfrm>
          <a:prstGeom prst="rect">
            <a:avLst/>
          </a:prstGeom>
        </p:spPr>
      </p:pic>
      <p:pic>
        <p:nvPicPr>
          <p:cNvPr id="14" name="Graphic 13" descr="Family with two children">
            <a:extLst>
              <a:ext uri="{FF2B5EF4-FFF2-40B4-BE49-F238E27FC236}">
                <a16:creationId xmlns:a16="http://schemas.microsoft.com/office/drawing/2014/main" id="{EB71B171-1B40-4899-A692-211B24261EC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779791" y="246563"/>
            <a:ext cx="1754327" cy="1754327"/>
          </a:xfrm>
          <a:prstGeom prst="rect">
            <a:avLst/>
          </a:prstGeom>
        </p:spPr>
      </p:pic>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6CE42076-646F-47C5-9AD7-5E325F9B453B}"/>
                  </a:ext>
                </a:extLst>
              </p14:cNvPr>
              <p14:cNvContentPartPr/>
              <p14:nvPr/>
            </p14:nvContentPartPr>
            <p14:xfrm>
              <a:off x="7685177" y="6379097"/>
              <a:ext cx="360" cy="360"/>
            </p14:xfrm>
          </p:contentPart>
        </mc:Choice>
        <mc:Fallback>
          <p:pic>
            <p:nvPicPr>
              <p:cNvPr id="15" name="Ink 14">
                <a:extLst>
                  <a:ext uri="{FF2B5EF4-FFF2-40B4-BE49-F238E27FC236}">
                    <a16:creationId xmlns:a16="http://schemas.microsoft.com/office/drawing/2014/main" id="{6CE42076-646F-47C5-9AD7-5E325F9B453B}"/>
                  </a:ext>
                </a:extLst>
              </p:cNvPr>
              <p:cNvPicPr/>
              <p:nvPr/>
            </p:nvPicPr>
            <p:blipFill>
              <a:blip r:embed="rId3"/>
              <a:stretch>
                <a:fillRect/>
              </a:stretch>
            </p:blipFill>
            <p:spPr>
              <a:xfrm>
                <a:off x="7676177" y="637009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CE5FADB7-69D9-47D2-AF18-7D6CA1DC283C}"/>
                  </a:ext>
                </a:extLst>
              </p14:cNvPr>
              <p14:cNvContentPartPr/>
              <p14:nvPr/>
            </p14:nvContentPartPr>
            <p14:xfrm>
              <a:off x="1698017" y="2307857"/>
              <a:ext cx="360" cy="360"/>
            </p14:xfrm>
          </p:contentPart>
        </mc:Choice>
        <mc:Fallback>
          <p:pic>
            <p:nvPicPr>
              <p:cNvPr id="16" name="Ink 15">
                <a:extLst>
                  <a:ext uri="{FF2B5EF4-FFF2-40B4-BE49-F238E27FC236}">
                    <a16:creationId xmlns:a16="http://schemas.microsoft.com/office/drawing/2014/main" id="{CE5FADB7-69D9-47D2-AF18-7D6CA1DC283C}"/>
                  </a:ext>
                </a:extLst>
              </p:cNvPr>
              <p:cNvPicPr/>
              <p:nvPr/>
            </p:nvPicPr>
            <p:blipFill>
              <a:blip r:embed="rId3"/>
              <a:stretch>
                <a:fillRect/>
              </a:stretch>
            </p:blipFill>
            <p:spPr>
              <a:xfrm>
                <a:off x="1689017" y="2298857"/>
                <a:ext cx="18000" cy="18000"/>
              </a:xfrm>
              <a:prstGeom prst="rect">
                <a:avLst/>
              </a:prstGeom>
            </p:spPr>
          </p:pic>
        </mc:Fallback>
      </mc:AlternateContent>
    </p:spTree>
    <p:extLst>
      <p:ext uri="{BB962C8B-B14F-4D97-AF65-F5344CB8AC3E}">
        <p14:creationId xmlns:p14="http://schemas.microsoft.com/office/powerpoint/2010/main" val="1353955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 with wine glasses&#10;&#10;Description generated with very high confidence">
            <a:extLst>
              <a:ext uri="{FF2B5EF4-FFF2-40B4-BE49-F238E27FC236}">
                <a16:creationId xmlns:a16="http://schemas.microsoft.com/office/drawing/2014/main" id="{1953058C-84F7-449C-8524-3FAE9C535C13}"/>
              </a:ext>
            </a:extLst>
          </p:cNvPr>
          <p:cNvPicPr>
            <a:picLocks noChangeAspect="1"/>
          </p:cNvPicPr>
          <p:nvPr/>
        </p:nvPicPr>
        <p:blipFill>
          <a:blip r:embed="rId2"/>
          <a:stretch>
            <a:fillRect/>
          </a:stretch>
        </p:blipFill>
        <p:spPr>
          <a:xfrm>
            <a:off x="7720728" y="76200"/>
            <a:ext cx="4061695"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a:extLst>
              <a:ext uri="{FF2B5EF4-FFF2-40B4-BE49-F238E27FC236}">
                <a16:creationId xmlns:a16="http://schemas.microsoft.com/office/drawing/2014/main" id="{6AD9A8AC-2C60-4685-9EA2-DAA12C4924BC}"/>
              </a:ext>
            </a:extLst>
          </p:cNvPr>
          <p:cNvSpPr/>
          <p:nvPr/>
        </p:nvSpPr>
        <p:spPr>
          <a:xfrm>
            <a:off x="883966" y="503411"/>
            <a:ext cx="4602434" cy="2154436"/>
          </a:xfrm>
          <a:prstGeom prst="rect">
            <a:avLst/>
          </a:prstGeom>
          <a:noFill/>
        </p:spPr>
        <p:txBody>
          <a:bodyPr wrap="square" lIns="91440" tIns="45720" rIns="91440" bIns="45720">
            <a:spAutoFit/>
          </a:bodyPr>
          <a:lstStyle/>
          <a:p>
            <a:pPr algn="ctr"/>
            <a:r>
              <a:rPr lang="en-US" sz="8000" b="1" dirty="0">
                <a:ln w="22225">
                  <a:solidFill>
                    <a:schemeClr val="accent2"/>
                  </a:solidFill>
                  <a:prstDash val="solid"/>
                </a:ln>
                <a:solidFill>
                  <a:schemeClr val="accent2">
                    <a:lumMod val="40000"/>
                    <a:lumOff val="60000"/>
                  </a:schemeClr>
                </a:solidFill>
              </a:rPr>
              <a:t>NORMS</a:t>
            </a:r>
          </a:p>
          <a:p>
            <a:pPr algn="ctr"/>
            <a:endParaRPr lang="en-US" sz="5400" b="1" cap="none" spc="0" dirty="0">
              <a:ln w="22225">
                <a:solidFill>
                  <a:schemeClr val="accent2"/>
                </a:solidFill>
                <a:prstDash val="solid"/>
              </a:ln>
              <a:solidFill>
                <a:schemeClr val="accent2">
                  <a:lumMod val="40000"/>
                  <a:lumOff val="60000"/>
                </a:schemeClr>
              </a:solidFill>
              <a:effectLst/>
            </a:endParaRPr>
          </a:p>
        </p:txBody>
      </p:sp>
      <p:sp>
        <p:nvSpPr>
          <p:cNvPr id="3" name="TextBox 2">
            <a:extLst>
              <a:ext uri="{FF2B5EF4-FFF2-40B4-BE49-F238E27FC236}">
                <a16:creationId xmlns:a16="http://schemas.microsoft.com/office/drawing/2014/main" id="{B2784D2E-49C3-4314-B4A0-F7670C99629B}"/>
              </a:ext>
            </a:extLst>
          </p:cNvPr>
          <p:cNvSpPr txBox="1"/>
          <p:nvPr/>
        </p:nvSpPr>
        <p:spPr>
          <a:xfrm>
            <a:off x="683775" y="2148691"/>
            <a:ext cx="906780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Close personal space is considered normal</a:t>
            </a:r>
          </a:p>
          <a:p>
            <a:pPr marL="285750" indent="-285750">
              <a:buFont typeface="Arial" panose="020B0604020202020204" pitchFamily="34" charset="0"/>
              <a:buChar char="•"/>
            </a:pPr>
            <a:r>
              <a:rPr lang="en-US" sz="2800" dirty="0"/>
              <a:t>Eye contact or hands on your hips can be considered confrontational</a:t>
            </a:r>
          </a:p>
          <a:p>
            <a:pPr marL="285750" indent="-285750">
              <a:buFont typeface="Arial" panose="020B0604020202020204" pitchFamily="34" charset="0"/>
              <a:buChar char="•"/>
            </a:pPr>
            <a:r>
              <a:rPr lang="en-US" sz="2800" dirty="0"/>
              <a:t>Hand gestures are an important part of conversations</a:t>
            </a:r>
          </a:p>
          <a:p>
            <a:pPr marL="285750" indent="-285750">
              <a:buFont typeface="Arial" panose="020B0604020202020204" pitchFamily="34" charset="0"/>
              <a:buChar char="•"/>
            </a:pPr>
            <a:r>
              <a:rPr lang="en-US" sz="2800" dirty="0"/>
              <a:t>Individuals are introduced using titles</a:t>
            </a:r>
          </a:p>
          <a:p>
            <a:pPr marL="285750" indent="-285750">
              <a:buFont typeface="Arial" panose="020B0604020202020204" pitchFamily="34" charset="0"/>
              <a:buChar char="•"/>
            </a:pPr>
            <a:r>
              <a:rPr lang="en-US" sz="2800" i="1" dirty="0"/>
              <a:t>Mate </a:t>
            </a:r>
            <a:r>
              <a:rPr lang="en-US" sz="2800" dirty="0"/>
              <a:t>is an herbal tea that is shared among friends or family members</a:t>
            </a:r>
            <a:endParaRPr lang="en-US" sz="2800" b="1" dirty="0"/>
          </a:p>
          <a:p>
            <a:pPr marL="285750" indent="-285750">
              <a:buFont typeface="Arial" panose="020B0604020202020204" pitchFamily="34" charset="0"/>
              <a:buChar char="•"/>
            </a:pPr>
            <a:r>
              <a:rPr lang="en-US" sz="2800" dirty="0"/>
              <a:t>Dinner is often served late in the evening- around 9:00 pm when everyone is home from school and work</a:t>
            </a:r>
          </a:p>
        </p:txBody>
      </p:sp>
      <p:pic>
        <p:nvPicPr>
          <p:cNvPr id="7" name="Graphic 6" descr="Fork and knife">
            <a:extLst>
              <a:ext uri="{FF2B5EF4-FFF2-40B4-BE49-F238E27FC236}">
                <a16:creationId xmlns:a16="http://schemas.microsoft.com/office/drawing/2014/main" id="{C06BD407-1235-455D-901E-0B0879444D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10777" y="4023510"/>
            <a:ext cx="1771646" cy="1771646"/>
          </a:xfrm>
          <a:prstGeom prst="rect">
            <a:avLst/>
          </a:prstGeom>
        </p:spPr>
      </p:pic>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2F2F9832-32FD-44C8-B8E2-56268CEF9156}"/>
                  </a:ext>
                </a:extLst>
              </p14:cNvPr>
              <p14:cNvContentPartPr/>
              <p14:nvPr/>
            </p14:nvContentPartPr>
            <p14:xfrm>
              <a:off x="6781860" y="4610130"/>
              <a:ext cx="360" cy="360"/>
            </p14:xfrm>
          </p:contentPart>
        </mc:Choice>
        <mc:Fallback>
          <p:pic>
            <p:nvPicPr>
              <p:cNvPr id="8" name="Ink 7">
                <a:extLst>
                  <a:ext uri="{FF2B5EF4-FFF2-40B4-BE49-F238E27FC236}">
                    <a16:creationId xmlns:a16="http://schemas.microsoft.com/office/drawing/2014/main" id="{2F2F9832-32FD-44C8-B8E2-56268CEF9156}"/>
                  </a:ext>
                </a:extLst>
              </p:cNvPr>
              <p:cNvPicPr/>
              <p:nvPr/>
            </p:nvPicPr>
            <p:blipFill>
              <a:blip r:embed="rId6"/>
              <a:stretch>
                <a:fillRect/>
              </a:stretch>
            </p:blipFill>
            <p:spPr>
              <a:xfrm>
                <a:off x="6772860" y="460113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687E5776-25BD-4B8D-978F-4234C14068C2}"/>
                  </a:ext>
                </a:extLst>
              </p14:cNvPr>
              <p14:cNvContentPartPr/>
              <p14:nvPr/>
            </p14:nvContentPartPr>
            <p14:xfrm>
              <a:off x="3276540" y="4133850"/>
              <a:ext cx="360" cy="360"/>
            </p14:xfrm>
          </p:contentPart>
        </mc:Choice>
        <mc:Fallback>
          <p:pic>
            <p:nvPicPr>
              <p:cNvPr id="9" name="Ink 8">
                <a:extLst>
                  <a:ext uri="{FF2B5EF4-FFF2-40B4-BE49-F238E27FC236}">
                    <a16:creationId xmlns:a16="http://schemas.microsoft.com/office/drawing/2014/main" id="{687E5776-25BD-4B8D-978F-4234C14068C2}"/>
                  </a:ext>
                </a:extLst>
              </p:cNvPr>
              <p:cNvPicPr/>
              <p:nvPr/>
            </p:nvPicPr>
            <p:blipFill>
              <a:blip r:embed="rId6"/>
              <a:stretch>
                <a:fillRect/>
              </a:stretch>
            </p:blipFill>
            <p:spPr>
              <a:xfrm>
                <a:off x="3267540" y="412485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5DB158DB-3CD9-4808-ACA7-8661BE0F1303}"/>
                  </a:ext>
                </a:extLst>
              </p14:cNvPr>
              <p14:cNvContentPartPr/>
              <p14:nvPr/>
            </p14:nvContentPartPr>
            <p14:xfrm>
              <a:off x="6039000" y="3505200"/>
              <a:ext cx="360" cy="360"/>
            </p14:xfrm>
          </p:contentPart>
        </mc:Choice>
        <mc:Fallback>
          <p:pic>
            <p:nvPicPr>
              <p:cNvPr id="10" name="Ink 9">
                <a:extLst>
                  <a:ext uri="{FF2B5EF4-FFF2-40B4-BE49-F238E27FC236}">
                    <a16:creationId xmlns:a16="http://schemas.microsoft.com/office/drawing/2014/main" id="{5DB158DB-3CD9-4808-ACA7-8661BE0F1303}"/>
                  </a:ext>
                </a:extLst>
              </p:cNvPr>
              <p:cNvPicPr/>
              <p:nvPr/>
            </p:nvPicPr>
            <p:blipFill>
              <a:blip r:embed="rId6"/>
              <a:stretch>
                <a:fillRect/>
              </a:stretch>
            </p:blipFill>
            <p:spPr>
              <a:xfrm>
                <a:off x="6030000" y="3496200"/>
                <a:ext cx="18000" cy="18000"/>
              </a:xfrm>
              <a:prstGeom prst="rect">
                <a:avLst/>
              </a:prstGeom>
            </p:spPr>
          </p:pic>
        </mc:Fallback>
      </mc:AlternateContent>
    </p:spTree>
    <p:extLst>
      <p:ext uri="{BB962C8B-B14F-4D97-AF65-F5344CB8AC3E}">
        <p14:creationId xmlns:p14="http://schemas.microsoft.com/office/powerpoint/2010/main" val="3395167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5C24D6-834C-440A-A8AD-62DCE2944F24}"/>
              </a:ext>
            </a:extLst>
          </p:cNvPr>
          <p:cNvSpPr txBox="1"/>
          <p:nvPr/>
        </p:nvSpPr>
        <p:spPr>
          <a:xfrm>
            <a:off x="457200" y="289679"/>
            <a:ext cx="6211614" cy="6647974"/>
          </a:xfrm>
          <a:prstGeom prst="rect">
            <a:avLst/>
          </a:prstGeom>
          <a:noFill/>
        </p:spPr>
        <p:txBody>
          <a:bodyPr wrap="square" rtlCol="0">
            <a:spAutoFit/>
          </a:bodyPr>
          <a:lstStyle/>
          <a:p>
            <a:r>
              <a:rPr lang="en-US" sz="2400" dirty="0"/>
              <a:t>Argentina has recently become a country that relies on service industries more than agriculture, though livestock and animal wool, hides and beef are still important  contributions to the GDP.  The economy of Argentina has been inconsistent in recent decades, and has been vulnerable to inflation and global trends towards recession.  Unemployment levels are high in Argentina, and government controls of resources and jobs often make economic problems worse. Literacy rates and life expectancy are lower than most developed countries. The value of Argentinian currency is weak, and many citizens struggle to save money for future use.  Argentina’s GDP was $12,709 per capita in 2017, which places them 58</a:t>
            </a:r>
            <a:r>
              <a:rPr lang="en-US" sz="2400" baseline="30000" dirty="0"/>
              <a:t>th</a:t>
            </a:r>
            <a:r>
              <a:rPr lang="en-US" sz="2400" dirty="0"/>
              <a:t> in the ranking of 196 countries worldwide. </a:t>
            </a:r>
          </a:p>
          <a:p>
            <a:endParaRPr lang="en-US"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16A8F733-35B9-4B7D-BBF9-741EC663BED7}"/>
                  </a:ext>
                </a:extLst>
              </p14:cNvPr>
              <p14:cNvContentPartPr/>
              <p14:nvPr/>
            </p14:nvContentPartPr>
            <p14:xfrm>
              <a:off x="4540581" y="2853422"/>
              <a:ext cx="360" cy="360"/>
            </p14:xfrm>
          </p:contentPart>
        </mc:Choice>
        <mc:Fallback>
          <p:pic>
            <p:nvPicPr>
              <p:cNvPr id="3" name="Ink 2">
                <a:extLst>
                  <a:ext uri="{FF2B5EF4-FFF2-40B4-BE49-F238E27FC236}">
                    <a16:creationId xmlns:a16="http://schemas.microsoft.com/office/drawing/2014/main" id="{16A8F733-35B9-4B7D-BBF9-741EC663BED7}"/>
                  </a:ext>
                </a:extLst>
              </p:cNvPr>
              <p:cNvPicPr/>
              <p:nvPr/>
            </p:nvPicPr>
            <p:blipFill>
              <a:blip r:embed="rId3"/>
              <a:stretch>
                <a:fillRect/>
              </a:stretch>
            </p:blipFill>
            <p:spPr>
              <a:xfrm>
                <a:off x="4531581" y="284442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BB959C92-8590-4695-B24B-46582E3FEA25}"/>
                  </a:ext>
                </a:extLst>
              </p14:cNvPr>
              <p14:cNvContentPartPr/>
              <p14:nvPr/>
            </p14:nvContentPartPr>
            <p14:xfrm>
              <a:off x="6915240" y="3143400"/>
              <a:ext cx="19440" cy="360"/>
            </p14:xfrm>
          </p:contentPart>
        </mc:Choice>
        <mc:Fallback>
          <p:pic>
            <p:nvPicPr>
              <p:cNvPr id="4" name="Ink 3">
                <a:extLst>
                  <a:ext uri="{FF2B5EF4-FFF2-40B4-BE49-F238E27FC236}">
                    <a16:creationId xmlns:a16="http://schemas.microsoft.com/office/drawing/2014/main" id="{BB959C92-8590-4695-B24B-46582E3FEA25}"/>
                  </a:ext>
                </a:extLst>
              </p:cNvPr>
              <p:cNvPicPr/>
              <p:nvPr/>
            </p:nvPicPr>
            <p:blipFill>
              <a:blip r:embed="rId5"/>
              <a:stretch>
                <a:fillRect/>
              </a:stretch>
            </p:blipFill>
            <p:spPr>
              <a:xfrm>
                <a:off x="6906240" y="3134400"/>
                <a:ext cx="37080" cy="18000"/>
              </a:xfrm>
              <a:prstGeom prst="rect">
                <a:avLst/>
              </a:prstGeom>
            </p:spPr>
          </p:pic>
        </mc:Fallback>
      </mc:AlternateContent>
      <p:pic>
        <p:nvPicPr>
          <p:cNvPr id="6" name="Picture 5" descr="A group of people flying a kite&#10;&#10;Description generated with high confidence">
            <a:extLst>
              <a:ext uri="{FF2B5EF4-FFF2-40B4-BE49-F238E27FC236}">
                <a16:creationId xmlns:a16="http://schemas.microsoft.com/office/drawing/2014/main" id="{BE73D4EA-3932-4433-BD08-61A76CE801B4}"/>
              </a:ext>
            </a:extLst>
          </p:cNvPr>
          <p:cNvPicPr>
            <a:picLocks noChangeAspect="1"/>
          </p:cNvPicPr>
          <p:nvPr/>
        </p:nvPicPr>
        <p:blipFill>
          <a:blip r:embed="rId6"/>
          <a:stretch>
            <a:fillRect/>
          </a:stretch>
        </p:blipFill>
        <p:spPr>
          <a:xfrm>
            <a:off x="6934680" y="581888"/>
            <a:ext cx="4869138" cy="41309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a:extLst>
              <a:ext uri="{FF2B5EF4-FFF2-40B4-BE49-F238E27FC236}">
                <a16:creationId xmlns:a16="http://schemas.microsoft.com/office/drawing/2014/main" id="{3E78F5F2-F759-48E8-BE9F-271382B68175}"/>
              </a:ext>
            </a:extLst>
          </p:cNvPr>
          <p:cNvSpPr/>
          <p:nvPr/>
        </p:nvSpPr>
        <p:spPr>
          <a:xfrm>
            <a:off x="7093332" y="5103674"/>
            <a:ext cx="2978700" cy="1754326"/>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Economy</a:t>
            </a:r>
          </a:p>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9" name="Graphic 8" descr="Handshake">
            <a:extLst>
              <a:ext uri="{FF2B5EF4-FFF2-40B4-BE49-F238E27FC236}">
                <a16:creationId xmlns:a16="http://schemas.microsoft.com/office/drawing/2014/main" id="{B7245BB0-F345-45E4-994A-7A6041457E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72032" y="4990237"/>
            <a:ext cx="1695450" cy="1389930"/>
          </a:xfrm>
          <a:prstGeom prst="rect">
            <a:avLst/>
          </a:prstGeom>
        </p:spPr>
      </p:pic>
    </p:spTree>
    <p:extLst>
      <p:ext uri="{BB962C8B-B14F-4D97-AF65-F5344CB8AC3E}">
        <p14:creationId xmlns:p14="http://schemas.microsoft.com/office/powerpoint/2010/main" val="218482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people standing in front of a birthday cake with lit candles&#10;&#10;Description generated with very high confidence">
            <a:extLst>
              <a:ext uri="{FF2B5EF4-FFF2-40B4-BE49-F238E27FC236}">
                <a16:creationId xmlns:a16="http://schemas.microsoft.com/office/drawing/2014/main" id="{41B5F35A-354D-4333-8DD6-757E7F0AC17C}"/>
              </a:ext>
            </a:extLst>
          </p:cNvPr>
          <p:cNvPicPr>
            <a:picLocks noChangeAspect="1"/>
          </p:cNvPicPr>
          <p:nvPr/>
        </p:nvPicPr>
        <p:blipFill>
          <a:blip r:embed="rId2"/>
          <a:stretch>
            <a:fillRect/>
          </a:stretch>
        </p:blipFill>
        <p:spPr>
          <a:xfrm>
            <a:off x="457200" y="225667"/>
            <a:ext cx="4626630" cy="3469973"/>
          </a:xfrm>
          <a:prstGeom prst="rect">
            <a:avLst/>
          </a:prstGeom>
        </p:spPr>
      </p:pic>
      <p:sp>
        <p:nvSpPr>
          <p:cNvPr id="2" name="TextBox 1">
            <a:extLst>
              <a:ext uri="{FF2B5EF4-FFF2-40B4-BE49-F238E27FC236}">
                <a16:creationId xmlns:a16="http://schemas.microsoft.com/office/drawing/2014/main" id="{0B5C24D6-834C-440A-A8AD-62DCE2944F24}"/>
              </a:ext>
            </a:extLst>
          </p:cNvPr>
          <p:cNvSpPr txBox="1"/>
          <p:nvPr/>
        </p:nvSpPr>
        <p:spPr>
          <a:xfrm>
            <a:off x="4057113" y="949910"/>
            <a:ext cx="6211614" cy="5262979"/>
          </a:xfrm>
          <a:prstGeom prst="rect">
            <a:avLst/>
          </a:prstGeom>
          <a:noFill/>
          <a:ln w="57150">
            <a:solidFill>
              <a:srgbClr val="FFC000"/>
            </a:solidFill>
          </a:ln>
        </p:spPr>
        <p:txBody>
          <a:bodyPr wrap="square" rtlCol="0">
            <a:spAutoFit/>
          </a:bodyPr>
          <a:lstStyle/>
          <a:p>
            <a:r>
              <a:rPr lang="en-US" sz="2800" dirty="0"/>
              <a:t>The Catholic church is a major influence in the lives of Argentinian people. 92% of the population are Roman Catholics.  Even though the church as an institution has significant influence over social norms and traditions, it is not common for Argentina’s citizens to attend church regularly.  </a:t>
            </a:r>
          </a:p>
          <a:p>
            <a:r>
              <a:rPr lang="en-US" sz="2800" dirty="0"/>
              <a:t>The country has a specified separation of church and state, and freedom to practice and worship in any faith is granted in this country. </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16A8F733-35B9-4B7D-BBF9-741EC663BED7}"/>
                  </a:ext>
                </a:extLst>
              </p14:cNvPr>
              <p14:cNvContentPartPr/>
              <p14:nvPr/>
            </p14:nvContentPartPr>
            <p14:xfrm>
              <a:off x="4540581" y="2853422"/>
              <a:ext cx="360" cy="360"/>
            </p14:xfrm>
          </p:contentPart>
        </mc:Choice>
        <mc:Fallback>
          <p:pic>
            <p:nvPicPr>
              <p:cNvPr id="3" name="Ink 2">
                <a:extLst>
                  <a:ext uri="{FF2B5EF4-FFF2-40B4-BE49-F238E27FC236}">
                    <a16:creationId xmlns:a16="http://schemas.microsoft.com/office/drawing/2014/main" id="{16A8F733-35B9-4B7D-BBF9-741EC663BED7}"/>
                  </a:ext>
                </a:extLst>
              </p:cNvPr>
              <p:cNvPicPr/>
              <p:nvPr/>
            </p:nvPicPr>
            <p:blipFill>
              <a:blip r:embed="rId4"/>
              <a:stretch>
                <a:fillRect/>
              </a:stretch>
            </p:blipFill>
            <p:spPr>
              <a:xfrm>
                <a:off x="4531581" y="284442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E9428541-36E9-4624-9F11-11BE695D0CBE}"/>
                  </a:ext>
                </a:extLst>
              </p14:cNvPr>
              <p14:cNvContentPartPr/>
              <p14:nvPr/>
            </p14:nvContentPartPr>
            <p14:xfrm>
              <a:off x="2317581" y="5344622"/>
              <a:ext cx="360" cy="360"/>
            </p14:xfrm>
          </p:contentPart>
        </mc:Choice>
        <mc:Fallback>
          <p:pic>
            <p:nvPicPr>
              <p:cNvPr id="4" name="Ink 3">
                <a:extLst>
                  <a:ext uri="{FF2B5EF4-FFF2-40B4-BE49-F238E27FC236}">
                    <a16:creationId xmlns:a16="http://schemas.microsoft.com/office/drawing/2014/main" id="{E9428541-36E9-4624-9F11-11BE695D0CBE}"/>
                  </a:ext>
                </a:extLst>
              </p:cNvPr>
              <p:cNvPicPr/>
              <p:nvPr/>
            </p:nvPicPr>
            <p:blipFill>
              <a:blip r:embed="rId4"/>
              <a:stretch>
                <a:fillRect/>
              </a:stretch>
            </p:blipFill>
            <p:spPr>
              <a:xfrm>
                <a:off x="2308581" y="533562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7980A373-D71D-42D3-B8B9-CA662C2E0641}"/>
                  </a:ext>
                </a:extLst>
              </p14:cNvPr>
              <p14:cNvContentPartPr/>
              <p14:nvPr/>
            </p14:nvContentPartPr>
            <p14:xfrm>
              <a:off x="2459421" y="4729742"/>
              <a:ext cx="360" cy="360"/>
            </p14:xfrm>
          </p:contentPart>
        </mc:Choice>
        <mc:Fallback>
          <p:pic>
            <p:nvPicPr>
              <p:cNvPr id="5" name="Ink 4">
                <a:extLst>
                  <a:ext uri="{FF2B5EF4-FFF2-40B4-BE49-F238E27FC236}">
                    <a16:creationId xmlns:a16="http://schemas.microsoft.com/office/drawing/2014/main" id="{7980A373-D71D-42D3-B8B9-CA662C2E0641}"/>
                  </a:ext>
                </a:extLst>
              </p:cNvPr>
              <p:cNvPicPr/>
              <p:nvPr/>
            </p:nvPicPr>
            <p:blipFill>
              <a:blip r:embed="rId4"/>
              <a:stretch>
                <a:fillRect/>
              </a:stretch>
            </p:blipFill>
            <p:spPr>
              <a:xfrm>
                <a:off x="2450421" y="472074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6ACF0C76-A725-48EC-B6E1-E43BAFF85E8A}"/>
                  </a:ext>
                </a:extLst>
              </p14:cNvPr>
              <p14:cNvContentPartPr/>
              <p14:nvPr/>
            </p14:nvContentPartPr>
            <p14:xfrm>
              <a:off x="2222901" y="6117182"/>
              <a:ext cx="360" cy="360"/>
            </p14:xfrm>
          </p:contentPart>
        </mc:Choice>
        <mc:Fallback>
          <p:pic>
            <p:nvPicPr>
              <p:cNvPr id="6" name="Ink 5">
                <a:extLst>
                  <a:ext uri="{FF2B5EF4-FFF2-40B4-BE49-F238E27FC236}">
                    <a16:creationId xmlns:a16="http://schemas.microsoft.com/office/drawing/2014/main" id="{6ACF0C76-A725-48EC-B6E1-E43BAFF85E8A}"/>
                  </a:ext>
                </a:extLst>
              </p:cNvPr>
              <p:cNvPicPr/>
              <p:nvPr/>
            </p:nvPicPr>
            <p:blipFill>
              <a:blip r:embed="rId4"/>
              <a:stretch>
                <a:fillRect/>
              </a:stretch>
            </p:blipFill>
            <p:spPr>
              <a:xfrm>
                <a:off x="2213901" y="610818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8349533-BF23-48F4-9B33-2E2674F0FB50}"/>
                  </a:ext>
                </a:extLst>
              </p14:cNvPr>
              <p14:cNvContentPartPr/>
              <p14:nvPr/>
            </p14:nvContentPartPr>
            <p14:xfrm>
              <a:off x="2081061" y="5581142"/>
              <a:ext cx="360" cy="360"/>
            </p14:xfrm>
          </p:contentPart>
        </mc:Choice>
        <mc:Fallback>
          <p:pic>
            <p:nvPicPr>
              <p:cNvPr id="7" name="Ink 6">
                <a:extLst>
                  <a:ext uri="{FF2B5EF4-FFF2-40B4-BE49-F238E27FC236}">
                    <a16:creationId xmlns:a16="http://schemas.microsoft.com/office/drawing/2014/main" id="{28349533-BF23-48F4-9B33-2E2674F0FB50}"/>
                  </a:ext>
                </a:extLst>
              </p:cNvPr>
              <p:cNvPicPr/>
              <p:nvPr/>
            </p:nvPicPr>
            <p:blipFill>
              <a:blip r:embed="rId4"/>
              <a:stretch>
                <a:fillRect/>
              </a:stretch>
            </p:blipFill>
            <p:spPr>
              <a:xfrm>
                <a:off x="2072061" y="557214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41E8F431-8DF9-4AD3-8790-19B9A522C685}"/>
                  </a:ext>
                </a:extLst>
              </p14:cNvPr>
              <p14:cNvContentPartPr/>
              <p14:nvPr/>
            </p14:nvContentPartPr>
            <p14:xfrm>
              <a:off x="7162920" y="3695640"/>
              <a:ext cx="360" cy="360"/>
            </p14:xfrm>
          </p:contentPart>
        </mc:Choice>
        <mc:Fallback>
          <p:pic>
            <p:nvPicPr>
              <p:cNvPr id="8" name="Ink 7">
                <a:extLst>
                  <a:ext uri="{FF2B5EF4-FFF2-40B4-BE49-F238E27FC236}">
                    <a16:creationId xmlns:a16="http://schemas.microsoft.com/office/drawing/2014/main" id="{41E8F431-8DF9-4AD3-8790-19B9A522C685}"/>
                  </a:ext>
                </a:extLst>
              </p:cNvPr>
              <p:cNvPicPr/>
              <p:nvPr/>
            </p:nvPicPr>
            <p:blipFill>
              <a:blip r:embed="rId4"/>
              <a:stretch>
                <a:fillRect/>
              </a:stretch>
            </p:blipFill>
            <p:spPr>
              <a:xfrm>
                <a:off x="7153920" y="3686640"/>
                <a:ext cx="18000" cy="18000"/>
              </a:xfrm>
              <a:prstGeom prst="rect">
                <a:avLst/>
              </a:prstGeom>
            </p:spPr>
          </p:pic>
        </mc:Fallback>
      </mc:AlternateContent>
      <p:sp>
        <p:nvSpPr>
          <p:cNvPr id="9" name="AutoShape 2" descr="http://online.culturegrams.com/gallery_images/25384_rtxy2nn.jpg">
            <a:extLst>
              <a:ext uri="{FF2B5EF4-FFF2-40B4-BE49-F238E27FC236}">
                <a16:creationId xmlns:a16="http://schemas.microsoft.com/office/drawing/2014/main" id="{7B284C0E-3C99-40A6-A235-B18C0D5D64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0DEA9827-7212-4F53-BA0C-D0D5ACE9A129}"/>
                  </a:ext>
                </a:extLst>
              </p14:cNvPr>
              <p14:cNvContentPartPr/>
              <p14:nvPr/>
            </p14:nvContentPartPr>
            <p14:xfrm>
              <a:off x="8305920" y="2800320"/>
              <a:ext cx="360" cy="360"/>
            </p14:xfrm>
          </p:contentPart>
        </mc:Choice>
        <mc:Fallback>
          <p:pic>
            <p:nvPicPr>
              <p:cNvPr id="11" name="Ink 10">
                <a:extLst>
                  <a:ext uri="{FF2B5EF4-FFF2-40B4-BE49-F238E27FC236}">
                    <a16:creationId xmlns:a16="http://schemas.microsoft.com/office/drawing/2014/main" id="{0DEA9827-7212-4F53-BA0C-D0D5ACE9A129}"/>
                  </a:ext>
                </a:extLst>
              </p:cNvPr>
              <p:cNvPicPr/>
              <p:nvPr/>
            </p:nvPicPr>
            <p:blipFill>
              <a:blip r:embed="rId4"/>
              <a:stretch>
                <a:fillRect/>
              </a:stretch>
            </p:blipFill>
            <p:spPr>
              <a:xfrm>
                <a:off x="8296920" y="2791320"/>
                <a:ext cx="18000" cy="18000"/>
              </a:xfrm>
              <a:prstGeom prst="rect">
                <a:avLst/>
              </a:prstGeom>
            </p:spPr>
          </p:pic>
        </mc:Fallback>
      </mc:AlternateContent>
      <p:sp>
        <p:nvSpPr>
          <p:cNvPr id="15" name="Rectangle 14">
            <a:extLst>
              <a:ext uri="{FF2B5EF4-FFF2-40B4-BE49-F238E27FC236}">
                <a16:creationId xmlns:a16="http://schemas.microsoft.com/office/drawing/2014/main" id="{12B9880A-4644-4819-A448-F36883659E7D}"/>
              </a:ext>
            </a:extLst>
          </p:cNvPr>
          <p:cNvSpPr/>
          <p:nvPr/>
        </p:nvSpPr>
        <p:spPr>
          <a:xfrm>
            <a:off x="302476" y="4060602"/>
            <a:ext cx="324159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RELIGION</a:t>
            </a:r>
          </a:p>
        </p:txBody>
      </p:sp>
      <p:pic>
        <p:nvPicPr>
          <p:cNvPr id="17" name="Graphic 16" descr="Trophy">
            <a:extLst>
              <a:ext uri="{FF2B5EF4-FFF2-40B4-BE49-F238E27FC236}">
                <a16:creationId xmlns:a16="http://schemas.microsoft.com/office/drawing/2014/main" id="{80D2C36A-D721-4D45-A9BA-A4012C290F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89309" y="4983932"/>
            <a:ext cx="1236990" cy="1236990"/>
          </a:xfrm>
          <a:prstGeom prst="rect">
            <a:avLst/>
          </a:prstGeom>
        </p:spPr>
      </p:pic>
      <p:pic>
        <p:nvPicPr>
          <p:cNvPr id="19" name="Graphic 18" descr="Direction">
            <a:extLst>
              <a:ext uri="{FF2B5EF4-FFF2-40B4-BE49-F238E27FC236}">
                <a16:creationId xmlns:a16="http://schemas.microsoft.com/office/drawing/2014/main" id="{83ABD40B-903E-4C63-B6FF-E78CE0C896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42713" y="3695640"/>
            <a:ext cx="914400" cy="914400"/>
          </a:xfrm>
          <a:prstGeom prst="rect">
            <a:avLst/>
          </a:prstGeom>
        </p:spPr>
      </p:pic>
    </p:spTree>
    <p:extLst>
      <p:ext uri="{BB962C8B-B14F-4D97-AF65-F5344CB8AC3E}">
        <p14:creationId xmlns:p14="http://schemas.microsoft.com/office/powerpoint/2010/main" val="93369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4876" y="5991751"/>
            <a:ext cx="7766936" cy="1096899"/>
          </a:xfrm>
        </p:spPr>
        <p:txBody>
          <a:bodyPr>
            <a:noAutofit/>
          </a:bodyPr>
          <a:lstStyle/>
          <a:p>
            <a:r>
              <a:rPr lang="en-US" sz="2800" b="1" dirty="0"/>
              <a:t>Somalia-  Food Shortage Thematic Map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11" y="125720"/>
            <a:ext cx="3972822" cy="5947119"/>
          </a:xfrm>
          <a:prstGeom prst="rect">
            <a:avLst/>
          </a:prstGeom>
          <a:effectLst>
            <a:softEdge rad="0"/>
          </a:effectLst>
        </p:spPr>
      </p:pic>
      <p:sp>
        <p:nvSpPr>
          <p:cNvPr id="6" name="TextBox 5"/>
          <p:cNvSpPr txBox="1"/>
          <p:nvPr/>
        </p:nvSpPr>
        <p:spPr>
          <a:xfrm>
            <a:off x="5769429" y="1088571"/>
            <a:ext cx="5943600" cy="3374572"/>
          </a:xfrm>
          <a:prstGeom prst="rect">
            <a:avLst/>
          </a:prstGeom>
          <a:noFill/>
        </p:spPr>
        <p:txBody>
          <a:bodyPr wrap="square" rtlCol="0">
            <a:spAutoFit/>
          </a:bodyPr>
          <a:lstStyle/>
          <a:p>
            <a:endParaRPr lang="en-US" dirty="0"/>
          </a:p>
        </p:txBody>
      </p:sp>
      <p:sp>
        <p:nvSpPr>
          <p:cNvPr id="7" name="TextBox 6"/>
          <p:cNvSpPr txBox="1"/>
          <p:nvPr/>
        </p:nvSpPr>
        <p:spPr>
          <a:xfrm>
            <a:off x="4272453" y="478971"/>
            <a:ext cx="7766936" cy="4893647"/>
          </a:xfrm>
          <a:prstGeom prst="rect">
            <a:avLst/>
          </a:prstGeom>
          <a:noFill/>
          <a:ln w="165100">
            <a:solidFill>
              <a:srgbClr val="FFC000"/>
            </a:solidFill>
          </a:ln>
        </p:spPr>
        <p:txBody>
          <a:bodyPr wrap="square" rtlCol="0">
            <a:spAutoFit/>
          </a:bodyPr>
          <a:lstStyle/>
          <a:p>
            <a:r>
              <a:rPr lang="en-US" sz="2400" b="1" dirty="0"/>
              <a:t>This thematic map of Somalia shows the desperate condition of large numbers of citizens due to extreme food shortage.</a:t>
            </a:r>
          </a:p>
          <a:p>
            <a:r>
              <a:rPr lang="en-US" sz="2400" b="1" dirty="0"/>
              <a:t>The map shows levels in crisis, emergency, and famine.  </a:t>
            </a:r>
            <a:r>
              <a:rPr lang="en-US" sz="2400" b="1" dirty="0">
                <a:solidFill>
                  <a:schemeClr val="bg1"/>
                </a:solidFill>
              </a:rPr>
              <a:t>Famine is a term that means widespread starvation and death due to lack of nutrition. The map shows a small area near Mogadishu that is classified as famine.  Most concerning, however is the large area surrounding Mogadishu that is in the emergency category.  This means </a:t>
            </a:r>
            <a:r>
              <a:rPr lang="en-US" sz="2400" b="1" dirty="0"/>
              <a:t>that food shortage and starvation are near famine levels.  This is an important map because it shows the percent of Somalians that have been displaced due to war and are struggling to grow or find food.</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1919600" y="6072840"/>
              <a:ext cx="59760" cy="47520"/>
            </p14:xfrm>
          </p:contentPart>
        </mc:Choice>
        <mc:Fallback xmlns="">
          <p:pic>
            <p:nvPicPr>
              <p:cNvPr id="2" name="Ink 1"/>
              <p:cNvPicPr/>
              <p:nvPr/>
            </p:nvPicPr>
            <p:blipFill>
              <a:blip r:embed="rId4"/>
              <a:stretch>
                <a:fillRect/>
              </a:stretch>
            </p:blipFill>
            <p:spPr>
              <a:xfrm>
                <a:off x="11910240" y="6063480"/>
                <a:ext cx="78480" cy="66240"/>
              </a:xfrm>
              <a:prstGeom prst="rect">
                <a:avLst/>
              </a:prstGeom>
            </p:spPr>
          </p:pic>
        </mc:Fallback>
      </mc:AlternateContent>
    </p:spTree>
    <p:extLst>
      <p:ext uri="{BB962C8B-B14F-4D97-AF65-F5344CB8AC3E}">
        <p14:creationId xmlns:p14="http://schemas.microsoft.com/office/powerpoint/2010/main" val="1693209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close up of a lush green hillside&#10;&#10;Description generated with very high confidence">
            <a:extLst>
              <a:ext uri="{FF2B5EF4-FFF2-40B4-BE49-F238E27FC236}">
                <a16:creationId xmlns:a16="http://schemas.microsoft.com/office/drawing/2014/main" id="{D1050B7E-B700-409A-9647-2A70BF08DEE2}"/>
              </a:ext>
            </a:extLst>
          </p:cNvPr>
          <p:cNvPicPr>
            <a:picLocks noChangeAspect="1"/>
          </p:cNvPicPr>
          <p:nvPr/>
        </p:nvPicPr>
        <p:blipFill rotWithShape="1">
          <a:blip r:embed="rId2"/>
          <a:srcRect t="5462"/>
          <a:stretch/>
        </p:blipFill>
        <p:spPr>
          <a:xfrm>
            <a:off x="20" y="10"/>
            <a:ext cx="12191980" cy="6857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AutoShape 2" descr="Image result for india's land">
            <a:hlinkClick r:id="rId3"/>
            <a:extLst>
              <a:ext uri="{FF2B5EF4-FFF2-40B4-BE49-F238E27FC236}">
                <a16:creationId xmlns:a16="http://schemas.microsoft.com/office/drawing/2014/main" id="{C7C436F0-4050-40A3-8001-B0D251FC5E49}"/>
              </a:ext>
            </a:extLst>
          </p:cNvPr>
          <p:cNvSpPr>
            <a:spLocks noChangeAspect="1" noChangeArrowheads="1"/>
          </p:cNvSpPr>
          <p:nvPr/>
        </p:nvSpPr>
        <p:spPr bwMode="auto">
          <a:xfrm>
            <a:off x="3642327" y="1637151"/>
            <a:ext cx="4276725" cy="2543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DF4E373-AE17-4DFB-A3D0-2BBF84B79499}"/>
              </a:ext>
              <a:ext uri="{C183D7F6-B498-43B3-948B-1728B52AA6E4}">
                <adec:decorative xmlns:adec="http://schemas.microsoft.com/office/drawing/2017/decorative" val="1"/>
              </a:ext>
            </a:extLst>
          </p:cNvPr>
          <p:cNvSpPr>
            <a:spLocks noGrp="1"/>
          </p:cNvSpPr>
          <p:nvPr>
            <p:ph type="ctrTitle"/>
          </p:nvPr>
        </p:nvSpPr>
        <p:spPr>
          <a:xfrm>
            <a:off x="977462" y="683156"/>
            <a:ext cx="10452539" cy="5117039"/>
          </a:xfrm>
        </p:spPr>
        <p:txBody>
          <a:bodyPr>
            <a:noAutofit/>
          </a:bodyPr>
          <a:lstStyle/>
          <a:p>
            <a:pPr algn="l">
              <a:lnSpc>
                <a:spcPct val="90000"/>
              </a:lnSpc>
            </a:pPr>
            <a:r>
              <a:rPr lang="en-US" sz="2800" b="1" dirty="0">
                <a:solidFill>
                  <a:srgbClr val="FFFF00"/>
                </a:solidFill>
              </a:rPr>
              <a:t>The land in India is extremely varied, and it is interesting to note that India contains every possible physical feature including tall mountains, deep valleys, expansive plains, Plateaus ,coastal </a:t>
            </a:r>
            <a:r>
              <a:rPr lang="en-US" sz="2800" b="1" dirty="0" err="1">
                <a:solidFill>
                  <a:srgbClr val="FFFF00"/>
                </a:solidFill>
              </a:rPr>
              <a:t>ghats</a:t>
            </a:r>
            <a:r>
              <a:rPr lang="en-US" sz="2800" b="1" dirty="0">
                <a:solidFill>
                  <a:srgbClr val="FFFF00"/>
                </a:solidFill>
              </a:rPr>
              <a:t>, desert and a number of islands..</a:t>
            </a:r>
            <a:br>
              <a:rPr lang="en-US" sz="2800" b="1" dirty="0">
                <a:solidFill>
                  <a:srgbClr val="FFFF00"/>
                </a:solidFill>
              </a:rPr>
            </a:br>
            <a:r>
              <a:rPr lang="en-US" sz="2800" b="1" dirty="0">
                <a:solidFill>
                  <a:srgbClr val="FFFF00"/>
                </a:solidFill>
              </a:rPr>
              <a:t>The Great Himalayan Mountains are located in the northern region of the country, and they contain the world’s 3</a:t>
            </a:r>
            <a:r>
              <a:rPr lang="en-US" sz="2800" b="1" baseline="30000" dirty="0">
                <a:solidFill>
                  <a:srgbClr val="FFFF00"/>
                </a:solidFill>
              </a:rPr>
              <a:t>rd</a:t>
            </a:r>
            <a:r>
              <a:rPr lang="en-US" sz="2800" b="1" dirty="0">
                <a:solidFill>
                  <a:srgbClr val="FFFF00"/>
                </a:solidFill>
              </a:rPr>
              <a:t> tallest peak, </a:t>
            </a:r>
            <a:r>
              <a:rPr lang="en-US" sz="2800" b="1" dirty="0" err="1">
                <a:solidFill>
                  <a:srgbClr val="FFFF00"/>
                </a:solidFill>
              </a:rPr>
              <a:t>Kanchenjungha</a:t>
            </a:r>
            <a:r>
              <a:rPr lang="en-US" sz="2800" b="1" dirty="0">
                <a:solidFill>
                  <a:srgbClr val="FFFF00"/>
                </a:solidFill>
              </a:rPr>
              <a:t>.  The Deccan Plateau is a long stretch of elevated flatland that is a recognizable feature of India. in addition to fertile plains for farming.  Much of India is lush farmland fertile for growing rice, wheat, tea and coffee</a:t>
            </a:r>
            <a:r>
              <a:rPr lang="en-US" sz="2400" b="1" dirty="0">
                <a:solidFill>
                  <a:srgbClr val="FFFF00"/>
                </a:solidFill>
              </a:rPr>
              <a:t>.</a:t>
            </a:r>
          </a:p>
        </p:txBody>
      </p:sp>
      <p:sp>
        <p:nvSpPr>
          <p:cNvPr id="3" name="Subtitle 2">
            <a:extLst>
              <a:ext uri="{FF2B5EF4-FFF2-40B4-BE49-F238E27FC236}">
                <a16:creationId xmlns:a16="http://schemas.microsoft.com/office/drawing/2014/main" id="{F64C43FA-1EDD-4B68-B58B-04526D6741F4}"/>
              </a:ext>
            </a:extLst>
          </p:cNvPr>
          <p:cNvSpPr>
            <a:spLocks noGrp="1"/>
          </p:cNvSpPr>
          <p:nvPr>
            <p:ph type="subTitle" idx="1"/>
          </p:nvPr>
        </p:nvSpPr>
        <p:spPr>
          <a:xfrm>
            <a:off x="5780689" y="5800195"/>
            <a:ext cx="5706534" cy="417223"/>
          </a:xfrm>
        </p:spPr>
        <p:txBody>
          <a:bodyPr>
            <a:normAutofit fontScale="62500" lnSpcReduction="20000"/>
          </a:bodyPr>
          <a:lstStyle/>
          <a:p>
            <a:r>
              <a:rPr lang="en-US" sz="4500" dirty="0">
                <a:solidFill>
                  <a:schemeClr val="bg1"/>
                </a:solidFill>
              </a:rPr>
              <a:t>I</a:t>
            </a:r>
            <a:r>
              <a:rPr lang="en-US" sz="3100" b="1" dirty="0">
                <a:solidFill>
                  <a:schemeClr val="bg1"/>
                </a:solidFill>
              </a:rPr>
              <a:t>NDIAS LAND AND PHYSICAL FEATURES</a:t>
            </a:r>
          </a:p>
        </p:txBody>
      </p:sp>
    </p:spTree>
    <p:extLst>
      <p:ext uri="{BB962C8B-B14F-4D97-AF65-F5344CB8AC3E}">
        <p14:creationId xmlns:p14="http://schemas.microsoft.com/office/powerpoint/2010/main" val="236228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tint val="98000"/>
              </a:schemeClr>
              <a:schemeClr val="bg2">
                <a:tint val="99000"/>
                <a:shade val="96000"/>
                <a:satMod val="105000"/>
              </a:schemeClr>
            </a:duotone>
            <a:extLst/>
          </a:blip>
          <a:tile tx="0" ty="0" sx="100000" sy="10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AB6029-A451-4655-B134-B1E2F0B38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8F09D1B3-0D34-43D1-B4F7-E78AA6499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66D837A-CA32-402B-8E7C-2CA9F58B8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pic>
        <p:nvPicPr>
          <p:cNvPr id="5" name="Picture 4" descr="A large white building&#10;&#10;Description generated with very high confidence">
            <a:extLst>
              <a:ext uri="{FF2B5EF4-FFF2-40B4-BE49-F238E27FC236}">
                <a16:creationId xmlns:a16="http://schemas.microsoft.com/office/drawing/2014/main" id="{0D7AC8C4-548F-407B-9686-70FE8439D65B}"/>
              </a:ext>
            </a:extLst>
          </p:cNvPr>
          <p:cNvPicPr>
            <a:picLocks noChangeAspect="1"/>
          </p:cNvPicPr>
          <p:nvPr/>
        </p:nvPicPr>
        <p:blipFill rotWithShape="1">
          <a:blip r:embed="rId3"/>
          <a:srcRect l="18371" r="16881"/>
          <a:stretch/>
        </p:blipFill>
        <p:spPr>
          <a:xfrm>
            <a:off x="634275" y="598634"/>
            <a:ext cx="4851141" cy="5619286"/>
          </a:xfrm>
          <a:prstGeom prst="rect">
            <a:avLst/>
          </a:prstGeom>
        </p:spPr>
      </p:pic>
      <p:sp>
        <p:nvSpPr>
          <p:cNvPr id="2" name="Title 1">
            <a:extLst>
              <a:ext uri="{FF2B5EF4-FFF2-40B4-BE49-F238E27FC236}">
                <a16:creationId xmlns:a16="http://schemas.microsoft.com/office/drawing/2014/main" id="{F070C8FB-3AF1-4FE2-B6D1-631A46798C9E}"/>
              </a:ext>
            </a:extLst>
          </p:cNvPr>
          <p:cNvSpPr>
            <a:spLocks noGrp="1"/>
          </p:cNvSpPr>
          <p:nvPr>
            <p:ph type="title"/>
          </p:nvPr>
        </p:nvSpPr>
        <p:spPr>
          <a:xfrm>
            <a:off x="6449961" y="284176"/>
            <a:ext cx="5094980" cy="1508760"/>
          </a:xfrm>
        </p:spPr>
        <p:txBody>
          <a:bodyPr vert="horz" lIns="91440" tIns="45720" rIns="91440" bIns="45720" rtlCol="0" anchor="ctr">
            <a:normAutofit/>
          </a:bodyPr>
          <a:lstStyle/>
          <a:p>
            <a:r>
              <a:rPr lang="en-US"/>
              <a:t>The Taj Mahal….</a:t>
            </a:r>
            <a:endParaRPr lang="en-US" dirty="0"/>
          </a:p>
        </p:txBody>
      </p:sp>
      <p:sp>
        <p:nvSpPr>
          <p:cNvPr id="3" name="TextBox 2">
            <a:extLst>
              <a:ext uri="{FF2B5EF4-FFF2-40B4-BE49-F238E27FC236}">
                <a16:creationId xmlns:a16="http://schemas.microsoft.com/office/drawing/2014/main" id="{6CB6E4AE-D067-4B17-9132-D6AB6FC51951}"/>
              </a:ext>
            </a:extLst>
          </p:cNvPr>
          <p:cNvSpPr txBox="1"/>
          <p:nvPr/>
        </p:nvSpPr>
        <p:spPr>
          <a:xfrm>
            <a:off x="6449960" y="2011680"/>
            <a:ext cx="5739473" cy="5133400"/>
          </a:xfrm>
          <a:prstGeom prst="rect">
            <a:avLst/>
          </a:prstGeom>
        </p:spPr>
        <p:txBody>
          <a:bodyPr vert="horz" lIns="91440" tIns="45720" rIns="91440" bIns="45720" rtlCol="0">
            <a:normAutofit lnSpcReduction="10000"/>
          </a:bodyPr>
          <a:lstStyle/>
          <a:p>
            <a:pPr indent="-182880" defTabSz="914400">
              <a:lnSpc>
                <a:spcPct val="90000"/>
              </a:lnSpc>
              <a:spcAft>
                <a:spcPts val="600"/>
              </a:spcAft>
              <a:buClr>
                <a:schemeClr val="tx1"/>
              </a:buClr>
              <a:buFont typeface="Wingdings" pitchFamily="2" charset="2"/>
              <a:buChar char=""/>
            </a:pPr>
            <a:r>
              <a:rPr lang="en-US" sz="2800" dirty="0"/>
              <a:t>The Taj Mahal is undeniably the most recognizable feature in India. It is estimated that three million people visit the site each year.  Built as a mausoleum for the wife of a famous  emperor in the 1600s, The Taj Mahal includes a tomb, a mosque, gardens, and outer buildings.  It is recorded as one of the eight wonders of the world.  The unique architecture and materials that were used in creating the Taj Mahal make it celebrated as one of the most amazing human achievements of all time.</a:t>
            </a:r>
          </a:p>
        </p:txBody>
      </p:sp>
    </p:spTree>
    <p:extLst>
      <p:ext uri="{BB962C8B-B14F-4D97-AF65-F5344CB8AC3E}">
        <p14:creationId xmlns:p14="http://schemas.microsoft.com/office/powerpoint/2010/main" val="255869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FDFD64-70F3-4A3E-9E11-0CEE5201758D}"/>
              </a:ext>
            </a:extLst>
          </p:cNvPr>
          <p:cNvPicPr>
            <a:picLocks noChangeAspect="1"/>
          </p:cNvPicPr>
          <p:nvPr/>
        </p:nvPicPr>
        <p:blipFill rotWithShape="1">
          <a:blip r:embed="rId2"/>
          <a:srcRect l="17008" r="22463" b="-2"/>
          <a:stretch/>
        </p:blipFill>
        <p:spPr>
          <a:xfrm>
            <a:off x="1311486" y="2121962"/>
            <a:ext cx="3045384" cy="3768724"/>
          </a:xfrm>
          <a:prstGeom prst="rect">
            <a:avLst/>
          </a:prstGeom>
        </p:spPr>
      </p:pic>
      <p:sp>
        <p:nvSpPr>
          <p:cNvPr id="2" name="Title 1">
            <a:extLst>
              <a:ext uri="{FF2B5EF4-FFF2-40B4-BE49-F238E27FC236}">
                <a16:creationId xmlns:a16="http://schemas.microsoft.com/office/drawing/2014/main" id="{A92B97B9-E9B8-4846-84B2-4CC95C920E85}"/>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t>CULTURE IN INDIA</a:t>
            </a:r>
          </a:p>
        </p:txBody>
      </p:sp>
      <p:sp>
        <p:nvSpPr>
          <p:cNvPr id="7" name="TextBox 6">
            <a:extLst>
              <a:ext uri="{FF2B5EF4-FFF2-40B4-BE49-F238E27FC236}">
                <a16:creationId xmlns:a16="http://schemas.microsoft.com/office/drawing/2014/main" id="{610C9740-58F3-4F4A-9DD6-8A1E6CF69C00}"/>
              </a:ext>
            </a:extLst>
          </p:cNvPr>
          <p:cNvSpPr txBox="1"/>
          <p:nvPr/>
        </p:nvSpPr>
        <p:spPr>
          <a:xfrm>
            <a:off x="4772025" y="2011680"/>
            <a:ext cx="7221501" cy="4206240"/>
          </a:xfrm>
          <a:prstGeom prst="rect">
            <a:avLst/>
          </a:prstGeom>
        </p:spPr>
        <p:txBody>
          <a:bodyPr vert="horz" lIns="91440" tIns="45720" rIns="91440" bIns="45720" rtlCol="0">
            <a:normAutofit fontScale="70000" lnSpcReduction="20000"/>
          </a:bodyPr>
          <a:lstStyle/>
          <a:p>
            <a:pPr indent="-182880" defTabSz="914400">
              <a:lnSpc>
                <a:spcPct val="90000"/>
              </a:lnSpc>
              <a:spcAft>
                <a:spcPts val="600"/>
              </a:spcAft>
              <a:buClr>
                <a:schemeClr val="tx1"/>
              </a:buClr>
              <a:buFont typeface="Wingdings" pitchFamily="2" charset="2"/>
              <a:buChar char=""/>
            </a:pPr>
            <a:endParaRPr lang="en-US" sz="3200" dirty="0">
              <a:latin typeface="Abadi" panose="020B0604020202020204" pitchFamily="34" charset="0"/>
            </a:endParaRPr>
          </a:p>
          <a:p>
            <a:pPr defTabSz="914400">
              <a:lnSpc>
                <a:spcPct val="90000"/>
              </a:lnSpc>
              <a:spcAft>
                <a:spcPts val="600"/>
              </a:spcAft>
              <a:buClr>
                <a:schemeClr val="tx1"/>
              </a:buClr>
            </a:pPr>
            <a:r>
              <a:rPr lang="en-US" sz="3200" dirty="0">
                <a:latin typeface="Abadi" panose="020B0604020202020204" pitchFamily="34" charset="0"/>
              </a:rPr>
              <a:t>Every caste, tribe, town, village, and religion has their own unique ceremonies, festivals,  and traditions.  Most Indian events are linked to some sort of religious belief or deity. Meditation and connecting the soul to the universe are trademarks of Indian culture.  Yoga originated in India, and is the oldest known version of meditation.  Indians celebrate  important occasions with gifts and offerings of flowers, spices and prepared meals to loved ones and Hindu Gods and Goddesses.  </a:t>
            </a:r>
          </a:p>
          <a:p>
            <a:pPr indent="-182880" defTabSz="914400">
              <a:lnSpc>
                <a:spcPct val="90000"/>
              </a:lnSpc>
              <a:spcAft>
                <a:spcPts val="600"/>
              </a:spcAft>
              <a:buClr>
                <a:schemeClr val="tx1"/>
              </a:buClr>
              <a:buFont typeface="Wingdings" pitchFamily="2" charset="2"/>
              <a:buChar char=""/>
            </a:pPr>
            <a:r>
              <a:rPr lang="en-US" sz="3200" dirty="0">
                <a:latin typeface="Abadi" panose="020B0604020202020204" pitchFamily="34" charset="0"/>
              </a:rPr>
              <a:t>Spices and flavor vary by local region, but Indian food is know to be flavorful and aromatic. Rice is a staple for most Indian families, and many Indians maintain a vegetarian diet.  In general, the Indian culture emphasizes a great respect for the natural world and for family members.</a:t>
            </a:r>
            <a:br>
              <a:rPr lang="en-US" sz="3200" dirty="0"/>
            </a:br>
            <a:br>
              <a:rPr lang="en-US" dirty="0"/>
            </a:br>
            <a:br>
              <a:rPr lang="en-US" dirty="0"/>
            </a:br>
            <a:endParaRPr lang="en-US" dirty="0"/>
          </a:p>
        </p:txBody>
      </p:sp>
    </p:spTree>
    <p:extLst>
      <p:ext uri="{BB962C8B-B14F-4D97-AF65-F5344CB8AC3E}">
        <p14:creationId xmlns:p14="http://schemas.microsoft.com/office/powerpoint/2010/main" val="117101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store filled with lots of fresh produce&#10;&#10;Description generated with very high confidence">
            <a:extLst>
              <a:ext uri="{FF2B5EF4-FFF2-40B4-BE49-F238E27FC236}">
                <a16:creationId xmlns:a16="http://schemas.microsoft.com/office/drawing/2014/main" id="{172A5C8A-3BFA-4218-86A0-59DC7C4A8644}"/>
              </a:ext>
            </a:extLst>
          </p:cNvPr>
          <p:cNvPicPr>
            <a:picLocks noChangeAspect="1"/>
          </p:cNvPicPr>
          <p:nvPr/>
        </p:nvPicPr>
        <p:blipFill>
          <a:blip r:embed="rId3"/>
          <a:stretch>
            <a:fillRect/>
          </a:stretch>
        </p:blipFill>
        <p:spPr>
          <a:xfrm>
            <a:off x="-10438" y="0"/>
            <a:ext cx="12202438" cy="6858000"/>
          </a:xfrm>
          <a:prstGeom prst="rect">
            <a:avLst/>
          </a:prstGeom>
        </p:spPr>
      </p:pic>
      <p:sp>
        <p:nvSpPr>
          <p:cNvPr id="4" name="AutoShape 2" descr="Image result for india's land">
            <a:hlinkClick r:id="rId4"/>
            <a:extLst>
              <a:ext uri="{FF2B5EF4-FFF2-40B4-BE49-F238E27FC236}">
                <a16:creationId xmlns:a16="http://schemas.microsoft.com/office/drawing/2014/main" id="{C7C436F0-4050-40A3-8001-B0D251FC5E49}"/>
              </a:ext>
            </a:extLst>
          </p:cNvPr>
          <p:cNvSpPr>
            <a:spLocks noChangeAspect="1" noChangeArrowheads="1"/>
          </p:cNvSpPr>
          <p:nvPr/>
        </p:nvSpPr>
        <p:spPr bwMode="auto">
          <a:xfrm>
            <a:off x="3642327" y="1637151"/>
            <a:ext cx="4276725" cy="2543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5BA94E89-EB37-448F-8ED1-CA7C4617C2B5}"/>
              </a:ext>
            </a:extLst>
          </p:cNvPr>
          <p:cNvSpPr txBox="1"/>
          <p:nvPr/>
        </p:nvSpPr>
        <p:spPr>
          <a:xfrm>
            <a:off x="198951" y="197346"/>
            <a:ext cx="5544123" cy="6740307"/>
          </a:xfrm>
          <a:prstGeom prst="rect">
            <a:avLst/>
          </a:prstGeom>
          <a:solidFill>
            <a:schemeClr val="tx1"/>
          </a:solidFill>
          <a:ln w="76200">
            <a:solidFill>
              <a:srgbClr val="C00000"/>
            </a:solidFill>
          </a:ln>
        </p:spPr>
        <p:txBody>
          <a:bodyPr wrap="square" rtlCol="0">
            <a:spAutoFit/>
          </a:bodyPr>
          <a:lstStyle/>
          <a:p>
            <a:endParaRPr lang="en-US" b="1" dirty="0">
              <a:solidFill>
                <a:schemeClr val="bg1"/>
              </a:solidFill>
              <a:latin typeface="Adobe Gothic Std B" panose="020B0800000000000000" pitchFamily="34" charset="-128"/>
              <a:ea typeface="Adobe Gothic Std B" panose="020B0800000000000000" pitchFamily="34" charset="-128"/>
            </a:endParaRPr>
          </a:p>
          <a:p>
            <a:r>
              <a:rPr lang="en-US" b="1" dirty="0">
                <a:solidFill>
                  <a:schemeClr val="bg1"/>
                </a:solidFill>
                <a:latin typeface="Adobe Gothic Std B" panose="020B0800000000000000" pitchFamily="34" charset="-128"/>
                <a:ea typeface="Adobe Gothic Std B" panose="020B0800000000000000" pitchFamily="34" charset="-128"/>
              </a:rPr>
              <a:t>Egypt’s economy has undergone many changes in the past decade… A major shift in government and economic policies has created an uncertain global market, however Egypt has many factors that work in favor of economic growth.  The country is a member of many international organizations that support fair trade and economic policies.</a:t>
            </a:r>
          </a:p>
          <a:p>
            <a:endParaRPr lang="en-US" b="1" dirty="0">
              <a:solidFill>
                <a:schemeClr val="bg1"/>
              </a:solidFill>
              <a:latin typeface="Adobe Gothic Std B" panose="020B0800000000000000" pitchFamily="34" charset="-128"/>
              <a:ea typeface="Adobe Gothic Std B" panose="020B0800000000000000" pitchFamily="34" charset="-128"/>
            </a:endParaRPr>
          </a:p>
          <a:p>
            <a:r>
              <a:rPr lang="en-US" b="1" dirty="0">
                <a:solidFill>
                  <a:schemeClr val="bg1"/>
                </a:solidFill>
                <a:latin typeface="Adobe Gothic Std B" panose="020B0800000000000000" pitchFamily="34" charset="-128"/>
                <a:ea typeface="Adobe Gothic Std B" panose="020B0800000000000000" pitchFamily="34" charset="-128"/>
              </a:rPr>
              <a:t>Egypt is located in the center of the Middle East and therefore has a strategic location for trade and business with the rest of the world.  Most economic activity in the country has historically taken place along the Nile River as an important source of transportation of goods.</a:t>
            </a:r>
          </a:p>
          <a:p>
            <a:endParaRPr lang="en-US" b="1" dirty="0">
              <a:solidFill>
                <a:schemeClr val="bg1"/>
              </a:solidFill>
              <a:latin typeface="Adobe Gothic Std B" panose="020B0800000000000000" pitchFamily="34" charset="-128"/>
              <a:ea typeface="Adobe Gothic Std B" panose="020B0800000000000000" pitchFamily="34" charset="-128"/>
            </a:endParaRPr>
          </a:p>
          <a:p>
            <a:r>
              <a:rPr lang="en-US" b="1" dirty="0">
                <a:solidFill>
                  <a:schemeClr val="bg1"/>
                </a:solidFill>
                <a:latin typeface="Adobe Gothic Std B" panose="020B0800000000000000" pitchFamily="34" charset="-128"/>
                <a:ea typeface="Adobe Gothic Std B" panose="020B0800000000000000" pitchFamily="34" charset="-128"/>
              </a:rPr>
              <a:t>Main exports -  Oil, Petroleum, Chemicals, and Metal.  The United States, Italy, Germany and other European countries are major export partners.</a:t>
            </a:r>
          </a:p>
          <a:p>
            <a:endParaRPr lang="en-US" b="1" dirty="0">
              <a:solidFill>
                <a:schemeClr val="bg1"/>
              </a:solidFill>
              <a:latin typeface="Adobe Gothic Std B" panose="020B0800000000000000" pitchFamily="34" charset="-128"/>
              <a:ea typeface="Adobe Gothic Std B" panose="020B0800000000000000" pitchFamily="34" charset="-128"/>
            </a:endParaRPr>
          </a:p>
          <a:p>
            <a:r>
              <a:rPr lang="en-US" b="1" dirty="0">
                <a:solidFill>
                  <a:schemeClr val="bg1"/>
                </a:solidFill>
                <a:latin typeface="Adobe Gothic Std B" panose="020B0800000000000000" pitchFamily="34" charset="-128"/>
                <a:ea typeface="Adobe Gothic Std B" panose="020B0800000000000000" pitchFamily="34" charset="-128"/>
              </a:rPr>
              <a:t>Main Imports-  Food, Equipment and Machinery, and Wood-</a:t>
            </a:r>
          </a:p>
          <a:p>
            <a:r>
              <a:rPr lang="en-US" b="1" dirty="0">
                <a:solidFill>
                  <a:schemeClr val="bg1"/>
                </a:solidFill>
                <a:latin typeface="Adobe Gothic Std B" panose="020B0800000000000000" pitchFamily="34" charset="-128"/>
                <a:ea typeface="Adobe Gothic Std B" panose="020B0800000000000000" pitchFamily="34" charset="-128"/>
              </a:rPr>
              <a:t>Most important import partner is the United States</a:t>
            </a:r>
          </a:p>
        </p:txBody>
      </p:sp>
      <p:pic>
        <p:nvPicPr>
          <p:cNvPr id="9" name="Picture 8">
            <a:extLst>
              <a:ext uri="{FF2B5EF4-FFF2-40B4-BE49-F238E27FC236}">
                <a16:creationId xmlns:a16="http://schemas.microsoft.com/office/drawing/2014/main" id="{74A860F8-48DD-4765-BDB4-F9E28754074D}"/>
              </a:ext>
            </a:extLst>
          </p:cNvPr>
          <p:cNvPicPr>
            <a:picLocks noChangeAspect="1"/>
          </p:cNvPicPr>
          <p:nvPr/>
        </p:nvPicPr>
        <p:blipFill rotWithShape="1">
          <a:blip r:embed="rId5"/>
          <a:srcRect l="9999" t="24461" r="11228" b="23741"/>
          <a:stretch/>
        </p:blipFill>
        <p:spPr>
          <a:xfrm>
            <a:off x="6090781" y="4042889"/>
            <a:ext cx="5902268" cy="2523910"/>
          </a:xfrm>
          <a:prstGeom prst="rect">
            <a:avLst/>
          </a:prstGeom>
        </p:spPr>
      </p:pic>
      <p:sp>
        <p:nvSpPr>
          <p:cNvPr id="2" name="SMARTInkShape-1">
            <a:extLst>
              <a:ext uri="{FF2B5EF4-FFF2-40B4-BE49-F238E27FC236}">
                <a16:creationId xmlns:a16="http://schemas.microsoft.com/office/drawing/2014/main" id="{0983FE0F-21A4-4BAE-82CC-7F1D39C86E8B}"/>
              </a:ext>
            </a:extLst>
          </p:cNvPr>
          <p:cNvSpPr/>
          <p:nvPr>
            <p:custDataLst>
              <p:tags r:id="rId1"/>
            </p:custDataLst>
          </p:nvPr>
        </p:nvSpPr>
        <p:spPr>
          <a:xfrm>
            <a:off x="11084719" y="6750844"/>
            <a:ext cx="130970" cy="11907"/>
          </a:xfrm>
          <a:custGeom>
            <a:avLst/>
            <a:gdLst/>
            <a:ahLst/>
            <a:cxnLst/>
            <a:rect l="0" t="0" r="0" b="0"/>
            <a:pathLst>
              <a:path w="130970" h="11907">
                <a:moveTo>
                  <a:pt x="0" y="0"/>
                </a:moveTo>
                <a:lnTo>
                  <a:pt x="0" y="0"/>
                </a:lnTo>
                <a:lnTo>
                  <a:pt x="53269" y="6320"/>
                </a:lnTo>
                <a:lnTo>
                  <a:pt x="110134" y="10802"/>
                </a:lnTo>
                <a:lnTo>
                  <a:pt x="130969" y="119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9366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908D8DF-2535-412B-BE77-F3EC2DAFF493}"/>
                  </a:ext>
                </a:extLst>
              </p14:cNvPr>
              <p14:cNvContentPartPr/>
              <p14:nvPr/>
            </p14:nvContentPartPr>
            <p14:xfrm>
              <a:off x="3452661" y="3515822"/>
              <a:ext cx="360" cy="360"/>
            </p14:xfrm>
          </p:contentPart>
        </mc:Choice>
        <mc:Fallback xmlns="">
          <p:pic>
            <p:nvPicPr>
              <p:cNvPr id="2" name="Ink 1">
                <a:extLst>
                  <a:ext uri="{FF2B5EF4-FFF2-40B4-BE49-F238E27FC236}">
                    <a16:creationId xmlns:a16="http://schemas.microsoft.com/office/drawing/2014/main" id="{8908D8DF-2535-412B-BE77-F3EC2DAFF493}"/>
                  </a:ext>
                </a:extLst>
              </p:cNvPr>
              <p:cNvPicPr/>
              <p:nvPr/>
            </p:nvPicPr>
            <p:blipFill>
              <a:blip r:embed="rId3"/>
              <a:stretch>
                <a:fillRect/>
              </a:stretch>
            </p:blipFill>
            <p:spPr>
              <a:xfrm>
                <a:off x="3443661" y="3506822"/>
                <a:ext cx="18000" cy="18000"/>
              </a:xfrm>
              <a:prstGeom prst="rect">
                <a:avLst/>
              </a:prstGeom>
            </p:spPr>
          </p:pic>
        </mc:Fallback>
      </mc:AlternateContent>
      <p:sp>
        <p:nvSpPr>
          <p:cNvPr id="3" name="TextBox 2">
            <a:extLst>
              <a:ext uri="{FF2B5EF4-FFF2-40B4-BE49-F238E27FC236}">
                <a16:creationId xmlns:a16="http://schemas.microsoft.com/office/drawing/2014/main" id="{1C7B5EC7-54CB-44CF-97AD-1C4F5C053042}"/>
              </a:ext>
            </a:extLst>
          </p:cNvPr>
          <p:cNvSpPr txBox="1"/>
          <p:nvPr/>
        </p:nvSpPr>
        <p:spPr>
          <a:xfrm>
            <a:off x="204329" y="181957"/>
            <a:ext cx="5246784" cy="649408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The government of Peru is lead by a President who is elected by the citizens.  The government is officially a Presidential Republic, and all citizens are required by law to vote.  There are many political parties that make up the unicameral congress.  Peru also has a Supreme Court to make sure that all laws passed by Congress are being used fairly.</a:t>
            </a:r>
          </a:p>
        </p:txBody>
      </p:sp>
      <p:pic>
        <p:nvPicPr>
          <p:cNvPr id="5" name="Picture 4">
            <a:extLst>
              <a:ext uri="{FF2B5EF4-FFF2-40B4-BE49-F238E27FC236}">
                <a16:creationId xmlns:a16="http://schemas.microsoft.com/office/drawing/2014/main" id="{B47355BD-7628-424C-BC4F-8926FB55224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6000" y="1013922"/>
            <a:ext cx="5620164" cy="4241639"/>
          </a:xfrm>
          <a:prstGeom prst="rect">
            <a:avLst/>
          </a:prstGeom>
          <a:ln w="288925">
            <a:solidFill>
              <a:schemeClr val="accent1">
                <a:lumMod val="60000"/>
                <a:lumOff val="40000"/>
              </a:schemeClr>
            </a:solidFill>
          </a:ln>
        </p:spPr>
      </p:pic>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80F73E8-7578-42CB-81DA-845DC0FEF510}"/>
                  </a:ext>
                </a:extLst>
              </p14:cNvPr>
              <p14:cNvContentPartPr/>
              <p14:nvPr/>
            </p14:nvContentPartPr>
            <p14:xfrm>
              <a:off x="1688068" y="-3551926"/>
              <a:ext cx="360" cy="360"/>
            </p14:xfrm>
          </p:contentPart>
        </mc:Choice>
        <mc:Fallback xmlns="">
          <p:pic>
            <p:nvPicPr>
              <p:cNvPr id="6" name="Ink 5">
                <a:extLst>
                  <a:ext uri="{FF2B5EF4-FFF2-40B4-BE49-F238E27FC236}">
                    <a16:creationId xmlns:a16="http://schemas.microsoft.com/office/drawing/2014/main" id="{380F73E8-7578-42CB-81DA-845DC0FEF510}"/>
                  </a:ext>
                </a:extLst>
              </p:cNvPr>
              <p:cNvPicPr/>
              <p:nvPr/>
            </p:nvPicPr>
            <p:blipFill>
              <a:blip r:embed="rId3"/>
              <a:stretch>
                <a:fillRect/>
              </a:stretch>
            </p:blipFill>
            <p:spPr>
              <a:xfrm>
                <a:off x="1679068" y="-3560926"/>
                <a:ext cx="18000" cy="18000"/>
              </a:xfrm>
              <a:prstGeom prst="rect">
                <a:avLst/>
              </a:prstGeom>
            </p:spPr>
          </p:pic>
        </mc:Fallback>
      </mc:AlternateContent>
    </p:spTree>
    <p:extLst>
      <p:ext uri="{BB962C8B-B14F-4D97-AF65-F5344CB8AC3E}">
        <p14:creationId xmlns:p14="http://schemas.microsoft.com/office/powerpoint/2010/main" val="352238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6C3393-E08B-4684-B522-80CCFE2EDFC4}"/>
              </a:ext>
            </a:extLst>
          </p:cNvPr>
          <p:cNvSpPr txBox="1"/>
          <p:nvPr/>
        </p:nvSpPr>
        <p:spPr>
          <a:xfrm>
            <a:off x="246992" y="148471"/>
            <a:ext cx="5849008" cy="6709529"/>
          </a:xfrm>
          <a:prstGeom prst="rect">
            <a:avLst/>
          </a:prstGeom>
          <a:noFill/>
        </p:spPr>
        <p:txBody>
          <a:bodyPr wrap="square" rtlCol="0">
            <a:spAutoFit/>
          </a:bodyPr>
          <a:lstStyle/>
          <a:p>
            <a:r>
              <a:rPr lang="en-US" sz="2800" dirty="0">
                <a:latin typeface="28 Days Later" panose="020B0603050302020204" pitchFamily="34" charset="0"/>
              </a:rPr>
              <a:t>CAUSE-</a:t>
            </a:r>
          </a:p>
          <a:p>
            <a:endParaRPr lang="en-US" dirty="0"/>
          </a:p>
          <a:p>
            <a:r>
              <a:rPr lang="en-US" sz="2400" dirty="0"/>
              <a:t>Recent changes in political climate have prompted Swedish leaders to reinstitute mandatory military participation called conscription.  Similar to a draft, this process carefully screens men and women within a designated age category to determine eligibility for serving in the Swedish Military.  </a:t>
            </a:r>
          </a:p>
          <a:p>
            <a:r>
              <a:rPr lang="en-US" sz="2400" dirty="0"/>
              <a:t>The Russian illegal annexation of Crimea ,the conflict in Ukraine and the increased  threat of nuclear weapons from North Korea are placing pressure on Sweden to provide a more consistent source of military support.  Volunteer membership in the armed forces in Sweden could not provide the number of recruits needed for heightened security purposes.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E569737-F09E-4B3C-BEBE-A677E14F1664}"/>
                  </a:ext>
                </a:extLst>
              </p14:cNvPr>
              <p14:cNvContentPartPr/>
              <p14:nvPr/>
            </p14:nvContentPartPr>
            <p14:xfrm>
              <a:off x="7441461" y="4509062"/>
              <a:ext cx="360" cy="360"/>
            </p14:xfrm>
          </p:contentPart>
        </mc:Choice>
        <mc:Fallback>
          <p:pic>
            <p:nvPicPr>
              <p:cNvPr id="4" name="Ink 3">
                <a:extLst>
                  <a:ext uri="{FF2B5EF4-FFF2-40B4-BE49-F238E27FC236}">
                    <a16:creationId xmlns:a16="http://schemas.microsoft.com/office/drawing/2014/main" id="{3E569737-F09E-4B3C-BEBE-A677E14F1664}"/>
                  </a:ext>
                </a:extLst>
              </p:cNvPr>
              <p:cNvPicPr/>
              <p:nvPr/>
            </p:nvPicPr>
            <p:blipFill>
              <a:blip r:embed="rId3"/>
              <a:stretch>
                <a:fillRect/>
              </a:stretch>
            </p:blipFill>
            <p:spPr>
              <a:xfrm>
                <a:off x="7432461" y="450006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89BA6DE0-CDAC-4B6F-A88B-795031B9EC11}"/>
                  </a:ext>
                </a:extLst>
              </p14:cNvPr>
              <p14:cNvContentPartPr/>
              <p14:nvPr/>
            </p14:nvContentPartPr>
            <p14:xfrm>
              <a:off x="7456941" y="5328782"/>
              <a:ext cx="360" cy="360"/>
            </p14:xfrm>
          </p:contentPart>
        </mc:Choice>
        <mc:Fallback>
          <p:pic>
            <p:nvPicPr>
              <p:cNvPr id="5" name="Ink 4">
                <a:extLst>
                  <a:ext uri="{FF2B5EF4-FFF2-40B4-BE49-F238E27FC236}">
                    <a16:creationId xmlns:a16="http://schemas.microsoft.com/office/drawing/2014/main" id="{89BA6DE0-CDAC-4B6F-A88B-795031B9EC11}"/>
                  </a:ext>
                </a:extLst>
              </p:cNvPr>
              <p:cNvPicPr/>
              <p:nvPr/>
            </p:nvPicPr>
            <p:blipFill>
              <a:blip r:embed="rId3"/>
              <a:stretch>
                <a:fillRect/>
              </a:stretch>
            </p:blipFill>
            <p:spPr>
              <a:xfrm>
                <a:off x="7447941" y="531978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AD3E7D34-031C-4195-8E86-74D45408F804}"/>
                  </a:ext>
                </a:extLst>
              </p14:cNvPr>
              <p14:cNvContentPartPr/>
              <p14:nvPr/>
            </p14:nvContentPartPr>
            <p14:xfrm>
              <a:off x="9191421" y="5833142"/>
              <a:ext cx="360" cy="360"/>
            </p14:xfrm>
          </p:contentPart>
        </mc:Choice>
        <mc:Fallback>
          <p:pic>
            <p:nvPicPr>
              <p:cNvPr id="6" name="Ink 5">
                <a:extLst>
                  <a:ext uri="{FF2B5EF4-FFF2-40B4-BE49-F238E27FC236}">
                    <a16:creationId xmlns:a16="http://schemas.microsoft.com/office/drawing/2014/main" id="{AD3E7D34-031C-4195-8E86-74D45408F804}"/>
                  </a:ext>
                </a:extLst>
              </p:cNvPr>
              <p:cNvPicPr/>
              <p:nvPr/>
            </p:nvPicPr>
            <p:blipFill>
              <a:blip r:embed="rId3"/>
              <a:stretch>
                <a:fillRect/>
              </a:stretch>
            </p:blipFill>
            <p:spPr>
              <a:xfrm>
                <a:off x="9182421" y="582414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17949A11-62EE-4847-B597-A37FD0F13F35}"/>
                  </a:ext>
                </a:extLst>
              </p14:cNvPr>
              <p14:cNvContentPartPr/>
              <p14:nvPr/>
            </p14:nvContentPartPr>
            <p14:xfrm>
              <a:off x="6889581" y="4855742"/>
              <a:ext cx="360" cy="360"/>
            </p14:xfrm>
          </p:contentPart>
        </mc:Choice>
        <mc:Fallback>
          <p:pic>
            <p:nvPicPr>
              <p:cNvPr id="7" name="Ink 6">
                <a:extLst>
                  <a:ext uri="{FF2B5EF4-FFF2-40B4-BE49-F238E27FC236}">
                    <a16:creationId xmlns:a16="http://schemas.microsoft.com/office/drawing/2014/main" id="{17949A11-62EE-4847-B597-A37FD0F13F35}"/>
                  </a:ext>
                </a:extLst>
              </p:cNvPr>
              <p:cNvPicPr/>
              <p:nvPr/>
            </p:nvPicPr>
            <p:blipFill>
              <a:blip r:embed="rId3"/>
              <a:stretch>
                <a:fillRect/>
              </a:stretch>
            </p:blipFill>
            <p:spPr>
              <a:xfrm>
                <a:off x="6880581" y="484674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676053F1-25B6-4A96-88AB-32CE516A7D6A}"/>
                  </a:ext>
                </a:extLst>
              </p14:cNvPr>
              <p14:cNvContentPartPr/>
              <p14:nvPr/>
            </p14:nvContentPartPr>
            <p14:xfrm>
              <a:off x="8544861" y="6369182"/>
              <a:ext cx="360" cy="360"/>
            </p14:xfrm>
          </p:contentPart>
        </mc:Choice>
        <mc:Fallback>
          <p:pic>
            <p:nvPicPr>
              <p:cNvPr id="8" name="Ink 7">
                <a:extLst>
                  <a:ext uri="{FF2B5EF4-FFF2-40B4-BE49-F238E27FC236}">
                    <a16:creationId xmlns:a16="http://schemas.microsoft.com/office/drawing/2014/main" id="{676053F1-25B6-4A96-88AB-32CE516A7D6A}"/>
                  </a:ext>
                </a:extLst>
              </p:cNvPr>
              <p:cNvPicPr/>
              <p:nvPr/>
            </p:nvPicPr>
            <p:blipFill>
              <a:blip r:embed="rId3"/>
              <a:stretch>
                <a:fillRect/>
              </a:stretch>
            </p:blipFill>
            <p:spPr>
              <a:xfrm>
                <a:off x="8535861" y="636018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900CFC24-074B-41BB-B62B-446B27ED572B}"/>
                  </a:ext>
                </a:extLst>
              </p14:cNvPr>
              <p14:cNvContentPartPr/>
              <p14:nvPr/>
            </p14:nvContentPartPr>
            <p14:xfrm>
              <a:off x="6920901" y="3799502"/>
              <a:ext cx="360" cy="360"/>
            </p14:xfrm>
          </p:contentPart>
        </mc:Choice>
        <mc:Fallback>
          <p:pic>
            <p:nvPicPr>
              <p:cNvPr id="9" name="Ink 8">
                <a:extLst>
                  <a:ext uri="{FF2B5EF4-FFF2-40B4-BE49-F238E27FC236}">
                    <a16:creationId xmlns:a16="http://schemas.microsoft.com/office/drawing/2014/main" id="{900CFC24-074B-41BB-B62B-446B27ED572B}"/>
                  </a:ext>
                </a:extLst>
              </p:cNvPr>
              <p:cNvPicPr/>
              <p:nvPr/>
            </p:nvPicPr>
            <p:blipFill>
              <a:blip r:embed="rId3"/>
              <a:stretch>
                <a:fillRect/>
              </a:stretch>
            </p:blipFill>
            <p:spPr>
              <a:xfrm>
                <a:off x="6911901" y="379050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8E07C5CF-A3FA-4EB3-93FA-9AF0ADAF3FDB}"/>
                  </a:ext>
                </a:extLst>
              </p14:cNvPr>
              <p14:cNvContentPartPr/>
              <p14:nvPr/>
            </p14:nvContentPartPr>
            <p14:xfrm>
              <a:off x="7346781" y="4193702"/>
              <a:ext cx="360" cy="360"/>
            </p14:xfrm>
          </p:contentPart>
        </mc:Choice>
        <mc:Fallback>
          <p:pic>
            <p:nvPicPr>
              <p:cNvPr id="10" name="Ink 9">
                <a:extLst>
                  <a:ext uri="{FF2B5EF4-FFF2-40B4-BE49-F238E27FC236}">
                    <a16:creationId xmlns:a16="http://schemas.microsoft.com/office/drawing/2014/main" id="{8E07C5CF-A3FA-4EB3-93FA-9AF0ADAF3FDB}"/>
                  </a:ext>
                </a:extLst>
              </p:cNvPr>
              <p:cNvPicPr/>
              <p:nvPr/>
            </p:nvPicPr>
            <p:blipFill>
              <a:blip r:embed="rId3"/>
              <a:stretch>
                <a:fillRect/>
              </a:stretch>
            </p:blipFill>
            <p:spPr>
              <a:xfrm>
                <a:off x="7337781" y="4184702"/>
                <a:ext cx="18000" cy="18000"/>
              </a:xfrm>
              <a:prstGeom prst="rect">
                <a:avLst/>
              </a:prstGeom>
            </p:spPr>
          </p:pic>
        </mc:Fallback>
      </mc:AlternateContent>
      <p:pic>
        <p:nvPicPr>
          <p:cNvPr id="12" name="Picture 11" descr="A person in a military uniform&#10;&#10;Description generated with very high confidence">
            <a:extLst>
              <a:ext uri="{FF2B5EF4-FFF2-40B4-BE49-F238E27FC236}">
                <a16:creationId xmlns:a16="http://schemas.microsoft.com/office/drawing/2014/main" id="{A9F76C06-0FF0-4746-A599-5DFB84A5A9EF}"/>
              </a:ext>
            </a:extLst>
          </p:cNvPr>
          <p:cNvPicPr>
            <a:picLocks noChangeAspect="1"/>
          </p:cNvPicPr>
          <p:nvPr/>
        </p:nvPicPr>
        <p:blipFill>
          <a:blip r:embed="rId10"/>
          <a:stretch>
            <a:fillRect/>
          </a:stretch>
        </p:blipFill>
        <p:spPr>
          <a:xfrm>
            <a:off x="6292005" y="1452401"/>
            <a:ext cx="5145689" cy="4916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a:extLst>
              <a:ext uri="{FF2B5EF4-FFF2-40B4-BE49-F238E27FC236}">
                <a16:creationId xmlns:a16="http://schemas.microsoft.com/office/drawing/2014/main" id="{06072C71-9978-4538-953A-C559CA9ECA2B}"/>
              </a:ext>
            </a:extLst>
          </p:cNvPr>
          <p:cNvSpPr txBox="1"/>
          <p:nvPr/>
        </p:nvSpPr>
        <p:spPr>
          <a:xfrm>
            <a:off x="5666278" y="488458"/>
            <a:ext cx="6278730" cy="400110"/>
          </a:xfrm>
          <a:prstGeom prst="rect">
            <a:avLst/>
          </a:prstGeom>
          <a:solidFill>
            <a:schemeClr val="tx1"/>
          </a:solidFill>
        </p:spPr>
        <p:txBody>
          <a:bodyPr wrap="square" rtlCol="0">
            <a:spAutoFit/>
          </a:bodyPr>
          <a:lstStyle/>
          <a:p>
            <a:pPr algn="ctr"/>
            <a:r>
              <a:rPr lang="en-US" sz="2000" b="1" dirty="0">
                <a:solidFill>
                  <a:schemeClr val="accent4">
                    <a:lumMod val="50000"/>
                  </a:schemeClr>
                </a:solidFill>
                <a:latin typeface="Adobe Fan Heiti Std B" panose="020B0700000000000000" pitchFamily="34" charset="-128"/>
                <a:ea typeface="Adobe Fan Heiti Std B" panose="020B0700000000000000" pitchFamily="34" charset="-128"/>
              </a:rPr>
              <a:t>Military Conscription in Sweden-  January 2018</a:t>
            </a:r>
          </a:p>
        </p:txBody>
      </p:sp>
    </p:spTree>
    <p:extLst>
      <p:ext uri="{BB962C8B-B14F-4D97-AF65-F5344CB8AC3E}">
        <p14:creationId xmlns:p14="http://schemas.microsoft.com/office/powerpoint/2010/main" val="89238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295650-BC0E-4C49-A55D-982F1F728A50}"/>
              </a:ext>
            </a:extLst>
          </p:cNvPr>
          <p:cNvSpPr txBox="1"/>
          <p:nvPr/>
        </p:nvSpPr>
        <p:spPr>
          <a:xfrm>
            <a:off x="325069" y="1229673"/>
            <a:ext cx="7425199" cy="5139869"/>
          </a:xfrm>
          <a:prstGeom prst="rect">
            <a:avLst/>
          </a:prstGeom>
          <a:noFill/>
        </p:spPr>
        <p:txBody>
          <a:bodyPr wrap="square" rtlCol="0">
            <a:spAutoFit/>
          </a:bodyPr>
          <a:lstStyle/>
          <a:p>
            <a:r>
              <a:rPr lang="en-US" sz="4000" dirty="0">
                <a:latin typeface="28 Days Later" panose="020B0603050302020204" pitchFamily="34" charset="0"/>
              </a:rPr>
              <a:t>Effect</a:t>
            </a:r>
          </a:p>
          <a:p>
            <a:r>
              <a:rPr lang="en-US" sz="2400" dirty="0"/>
              <a:t>The effect of the recent change to a conscripted military in Sweden may have a domino effect for other nations in Europe and worldwide.  The growing tensions around the world are creating a more desperate need for defense that can not always be filled with volunteers.  The long term negative effects of drafting members to military service can include decreased levels of graduates of higher degrees, decreased wages and contributions to the local economy, and increased levels of post traumatic stress disorders and mental illness.  Military conscription is controversial, and  Sweden is setting the stage for new struggles over mandatory service…</a:t>
            </a:r>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E74982B7-72AE-4E8F-820A-450A30FF5053}"/>
                  </a:ext>
                </a:extLst>
              </p14:cNvPr>
              <p14:cNvContentPartPr/>
              <p14:nvPr/>
            </p14:nvContentPartPr>
            <p14:xfrm>
              <a:off x="10341257" y="1349897"/>
              <a:ext cx="360" cy="360"/>
            </p14:xfrm>
          </p:contentPart>
        </mc:Choice>
        <mc:Fallback>
          <p:pic>
            <p:nvPicPr>
              <p:cNvPr id="6" name="Ink 5">
                <a:extLst>
                  <a:ext uri="{FF2B5EF4-FFF2-40B4-BE49-F238E27FC236}">
                    <a16:creationId xmlns:a16="http://schemas.microsoft.com/office/drawing/2014/main" id="{E74982B7-72AE-4E8F-820A-450A30FF5053}"/>
                  </a:ext>
                </a:extLst>
              </p:cNvPr>
              <p:cNvPicPr/>
              <p:nvPr/>
            </p:nvPicPr>
            <p:blipFill>
              <a:blip r:embed="rId3"/>
              <a:stretch>
                <a:fillRect/>
              </a:stretch>
            </p:blipFill>
            <p:spPr>
              <a:xfrm>
                <a:off x="10332257" y="134089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963C9D60-891E-431D-AC8F-112A7AB40233}"/>
                  </a:ext>
                </a:extLst>
              </p14:cNvPr>
              <p14:cNvContentPartPr/>
              <p14:nvPr/>
            </p14:nvContentPartPr>
            <p14:xfrm>
              <a:off x="8469257" y="783617"/>
              <a:ext cx="360" cy="360"/>
            </p14:xfrm>
          </p:contentPart>
        </mc:Choice>
        <mc:Fallback>
          <p:pic>
            <p:nvPicPr>
              <p:cNvPr id="7" name="Ink 6">
                <a:extLst>
                  <a:ext uri="{FF2B5EF4-FFF2-40B4-BE49-F238E27FC236}">
                    <a16:creationId xmlns:a16="http://schemas.microsoft.com/office/drawing/2014/main" id="{963C9D60-891E-431D-AC8F-112A7AB40233}"/>
                  </a:ext>
                </a:extLst>
              </p:cNvPr>
              <p:cNvPicPr/>
              <p:nvPr/>
            </p:nvPicPr>
            <p:blipFill>
              <a:blip r:embed="rId3"/>
              <a:stretch>
                <a:fillRect/>
              </a:stretch>
            </p:blipFill>
            <p:spPr>
              <a:xfrm>
                <a:off x="8460257" y="774617"/>
                <a:ext cx="18000" cy="18000"/>
              </a:xfrm>
              <a:prstGeom prst="rect">
                <a:avLst/>
              </a:prstGeom>
            </p:spPr>
          </p:pic>
        </mc:Fallback>
      </mc:AlternateContent>
      <p:sp>
        <p:nvSpPr>
          <p:cNvPr id="8" name="TextBox 7">
            <a:extLst>
              <a:ext uri="{FF2B5EF4-FFF2-40B4-BE49-F238E27FC236}">
                <a16:creationId xmlns:a16="http://schemas.microsoft.com/office/drawing/2014/main" id="{27C04581-C901-4A9B-86BC-4D8CA1E69614}"/>
              </a:ext>
            </a:extLst>
          </p:cNvPr>
          <p:cNvSpPr txBox="1"/>
          <p:nvPr/>
        </p:nvSpPr>
        <p:spPr>
          <a:xfrm>
            <a:off x="4105709" y="783617"/>
            <a:ext cx="6278730" cy="400110"/>
          </a:xfrm>
          <a:prstGeom prst="rect">
            <a:avLst/>
          </a:prstGeom>
          <a:solidFill>
            <a:schemeClr val="tx1"/>
          </a:solidFill>
        </p:spPr>
        <p:txBody>
          <a:bodyPr wrap="square" rtlCol="0">
            <a:spAutoFit/>
          </a:bodyPr>
          <a:lstStyle/>
          <a:p>
            <a:pPr algn="ctr"/>
            <a:r>
              <a:rPr lang="en-US" sz="2000" b="1" dirty="0">
                <a:solidFill>
                  <a:schemeClr val="accent4">
                    <a:lumMod val="50000"/>
                  </a:schemeClr>
                </a:solidFill>
                <a:latin typeface="Adobe Fan Heiti Std B" panose="020B0700000000000000" pitchFamily="34" charset="-128"/>
                <a:ea typeface="Adobe Fan Heiti Std B" panose="020B0700000000000000" pitchFamily="34" charset="-128"/>
              </a:rPr>
              <a:t>Military Conscription in Sweden-  January 2018</a:t>
            </a:r>
          </a:p>
        </p:txBody>
      </p:sp>
      <p:pic>
        <p:nvPicPr>
          <p:cNvPr id="10" name="Picture 9" descr="A group of people posing for a photo&#10;&#10;Description generated with high confidence">
            <a:extLst>
              <a:ext uri="{FF2B5EF4-FFF2-40B4-BE49-F238E27FC236}">
                <a16:creationId xmlns:a16="http://schemas.microsoft.com/office/drawing/2014/main" id="{8C47C03D-5C1A-4F10-8D80-CF2A88CA7A92}"/>
              </a:ext>
            </a:extLst>
          </p:cNvPr>
          <p:cNvPicPr>
            <a:picLocks noChangeAspect="1"/>
          </p:cNvPicPr>
          <p:nvPr/>
        </p:nvPicPr>
        <p:blipFill>
          <a:blip r:embed="rId5"/>
          <a:stretch>
            <a:fillRect/>
          </a:stretch>
        </p:blipFill>
        <p:spPr>
          <a:xfrm>
            <a:off x="7750268" y="1671470"/>
            <a:ext cx="4256274" cy="4256274"/>
          </a:xfrm>
          <a:prstGeom prst="rect">
            <a:avLst/>
          </a:prstGeom>
        </p:spPr>
      </p:pic>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289EBA4D-2D4D-4B3E-92DF-A340C4BDAEE5}"/>
                  </a:ext>
                </a:extLst>
              </p14:cNvPr>
              <p14:cNvContentPartPr/>
              <p14:nvPr/>
            </p14:nvContentPartPr>
            <p14:xfrm>
              <a:off x="6731901" y="6479702"/>
              <a:ext cx="360" cy="360"/>
            </p14:xfrm>
          </p:contentPart>
        </mc:Choice>
        <mc:Fallback>
          <p:pic>
            <p:nvPicPr>
              <p:cNvPr id="11" name="Ink 10">
                <a:extLst>
                  <a:ext uri="{FF2B5EF4-FFF2-40B4-BE49-F238E27FC236}">
                    <a16:creationId xmlns:a16="http://schemas.microsoft.com/office/drawing/2014/main" id="{289EBA4D-2D4D-4B3E-92DF-A340C4BDAEE5}"/>
                  </a:ext>
                </a:extLst>
              </p:cNvPr>
              <p:cNvPicPr/>
              <p:nvPr/>
            </p:nvPicPr>
            <p:blipFill>
              <a:blip r:embed="rId3"/>
              <a:stretch>
                <a:fillRect/>
              </a:stretch>
            </p:blipFill>
            <p:spPr>
              <a:xfrm>
                <a:off x="6722901" y="6470702"/>
                <a:ext cx="18000" cy="18000"/>
              </a:xfrm>
              <a:prstGeom prst="rect">
                <a:avLst/>
              </a:prstGeom>
            </p:spPr>
          </p:pic>
        </mc:Fallback>
      </mc:AlternateContent>
      <p:sp>
        <p:nvSpPr>
          <p:cNvPr id="12" name="TextBox 11">
            <a:extLst>
              <a:ext uri="{FF2B5EF4-FFF2-40B4-BE49-F238E27FC236}">
                <a16:creationId xmlns:a16="http://schemas.microsoft.com/office/drawing/2014/main" id="{C42FE11D-973F-4A3F-9E92-FB724764DD3A}"/>
              </a:ext>
            </a:extLst>
          </p:cNvPr>
          <p:cNvSpPr txBox="1"/>
          <p:nvPr/>
        </p:nvSpPr>
        <p:spPr>
          <a:xfrm>
            <a:off x="325069" y="7094483"/>
            <a:ext cx="10567103" cy="1477328"/>
          </a:xfrm>
          <a:prstGeom prst="rect">
            <a:avLst/>
          </a:prstGeom>
          <a:noFill/>
        </p:spPr>
        <p:txBody>
          <a:bodyPr wrap="square" rtlCol="0">
            <a:spAutoFit/>
          </a:bodyPr>
          <a:lstStyle/>
          <a:p>
            <a:r>
              <a:rPr lang="en-US" dirty="0">
                <a:hlinkClick r:id="rId7"/>
              </a:rPr>
              <a:t>http://www.bbc.com/news/world-europe-39140100</a:t>
            </a:r>
            <a:endParaRPr lang="en-US" dirty="0"/>
          </a:p>
          <a:p>
            <a:r>
              <a:rPr lang="en-US" dirty="0">
                <a:hlinkClick r:id="rId8"/>
              </a:rPr>
              <a:t>https://www.independent.co.uk/news/world/europe/sweden-military-conscription-draft-russia-balkan-threat-men-women-a7607411.html</a:t>
            </a:r>
            <a:endParaRPr lang="en-US" dirty="0"/>
          </a:p>
          <a:p>
            <a:r>
              <a:rPr lang="en-US" dirty="0">
                <a:hlinkClick r:id="rId9"/>
              </a:rPr>
              <a:t>https://www.theatlantic.com/international/archive/2017/03/sweden-conscription/518571/</a:t>
            </a:r>
            <a:endParaRPr lang="en-US" dirty="0"/>
          </a:p>
          <a:p>
            <a:endParaRPr lang="en-US" dirty="0"/>
          </a:p>
        </p:txBody>
      </p:sp>
    </p:spTree>
    <p:extLst>
      <p:ext uri="{BB962C8B-B14F-4D97-AF65-F5344CB8AC3E}">
        <p14:creationId xmlns:p14="http://schemas.microsoft.com/office/powerpoint/2010/main" val="150677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10009</TotalTime>
  <Words>1504</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Adobe Fan Heiti Std B</vt:lpstr>
      <vt:lpstr>Adobe Gothic Std B</vt:lpstr>
      <vt:lpstr>28 Days Later</vt:lpstr>
      <vt:lpstr>Abadi</vt:lpstr>
      <vt:lpstr>Arial</vt:lpstr>
      <vt:lpstr>Calibri</vt:lpstr>
      <vt:lpstr>Corbel</vt:lpstr>
      <vt:lpstr>Wingdings</vt:lpstr>
      <vt:lpstr>Banded</vt:lpstr>
      <vt:lpstr>PowerPoint Presentation</vt:lpstr>
      <vt:lpstr>PowerPoint Presentation</vt:lpstr>
      <vt:lpstr>The land in India is extremely varied, and it is interesting to note that India contains every possible physical feature including tall mountains, deep valleys, expansive plains, Plateaus ,coastal ghats, desert and a number of islands.. The Great Himalayan Mountains are located in the northern region of the country, and they contain the world’s 3rd tallest peak, Kanchenjungha.  The Deccan Plateau is a long stretch of elevated flatland that is a recognizable feature of India. in addition to fertile plains for farming.  Much of India is lush farmland fertile for growing rice, wheat, tea and coffee.</vt:lpstr>
      <vt:lpstr>The Taj Mahal….</vt:lpstr>
      <vt:lpstr>CULTURE IN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Art, communication, technology, family, jobs, language, clothing, quality of life, recreation, everyday life-</dc:title>
  <dc:creator>Heather Rosene</dc:creator>
  <cp:lastModifiedBy>Heather Rosene</cp:lastModifiedBy>
  <cp:revision>39</cp:revision>
  <dcterms:created xsi:type="dcterms:W3CDTF">2017-05-15T15:11:36Z</dcterms:created>
  <dcterms:modified xsi:type="dcterms:W3CDTF">2018-05-24T17:42:25Z</dcterms:modified>
</cp:coreProperties>
</file>